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y="5715000" cx="9144000"/>
  <p:notesSz cx="6797675" cy="992662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1" roundtripDataSignature="AMtx7miJckSncSrMvbwdv2zC3aaYS/rBa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2911242-A703-4508-A155-5EF1ED882205}">
  <a:tblStyle styleId="{62911242-A703-4508-A155-5EF1ED882205}"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FF4E6"/>
          </a:solidFill>
        </a:fill>
      </a:tcStyle>
    </a:wholeTbl>
    <a:band1H>
      <a:tcTxStyle/>
      <a:tcStyle>
        <a:fill>
          <a:solidFill>
            <a:srgbClr val="FEE9CA"/>
          </a:solidFill>
        </a:fill>
      </a:tcStyle>
    </a:band1H>
    <a:band2H>
      <a:tcTxStyle/>
    </a:band2H>
    <a:band1V>
      <a:tcTxStyle/>
      <a:tcStyle>
        <a:fill>
          <a:solidFill>
            <a:srgbClr val="FEE9C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customschemas.google.com/relationships/presentationmetadata" Target="metadata"/><Relationship Id="rId50" Type="http://schemas.openxmlformats.org/officeDocument/2006/relationships/slide" Target="slides/slide4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5.png>
</file>

<file path=ppt/media/image36.png>
</file>

<file path=ppt/media/image37.jpg>
</file>

<file path=ppt/media/image38.jpg>
</file>

<file path=ppt/media/image39.jpg>
</file>

<file path=ppt/media/image4.png>
</file>

<file path=ppt/media/image40.png>
</file>

<file path=ppt/media/image41.jpg>
</file>

<file path=ppt/media/image42.jpg>
</file>

<file path=ppt/media/image43.png>
</file>

<file path=ppt/media/image44.png>
</file>

<file path=ppt/media/image45.jpg>
</file>

<file path=ppt/media/image46.jp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1"/>
            <a:ext cx="2945659" cy="498056"/>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50443" y="1"/>
            <a:ext cx="2945659" cy="498056"/>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428584"/>
            <a:ext cx="2945659" cy="49805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 name="Shape 17"/>
        <p:cNvGrpSpPr/>
        <p:nvPr/>
      </p:nvGrpSpPr>
      <p:grpSpPr>
        <a:xfrm>
          <a:off x="0" y="0"/>
          <a:ext cx="0" cy="0"/>
          <a:chOff x="0" y="0"/>
          <a:chExt cx="0" cy="0"/>
        </a:xfrm>
      </p:grpSpPr>
      <p:sp>
        <p:nvSpPr>
          <p:cNvPr id="18" name="Google Shape;18;p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 name="Google Shape;19;p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 name="Google Shape;20;p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1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140" name="Google Shape;140;p1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1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158" name="Google Shape;158;p1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1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1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1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186" name="Google Shape;186;p1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1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194" name="Google Shape;194;p1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p1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212" name="Google Shape;212;p1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1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2" name="Google Shape;232;p1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9" name="Google Shape;239;p1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240" name="Google Shape;240;p1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Google Shape;247;p1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248" name="Google Shape;248;p1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p1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265" name="Google Shape;265;p1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2: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 name="Google Shape;46;p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2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285" name="Google Shape;285;p2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2" name="Google Shape;292;p2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293" name="Google Shape;293;p2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0" name="Google Shape;300;p2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301" name="Google Shape;301;p2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2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324" name="Google Shape;324;p2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2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8" name="Google Shape;348;p2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349" name="Google Shape;349;p2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2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5" name="Google Shape;385;p2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386" name="Google Shape;386;p2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2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6" name="Google Shape;396;p2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397" name="Google Shape;397;p2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2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7" name="Google Shape;407;p2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408" name="Google Shape;408;p2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2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7" name="Google Shape;417;p2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418" name="Google Shape;418;p2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2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p2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429" name="Google Shape;429;p2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 name="Google Shape;56;p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 name="Google Shape;57;p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3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9" name="Google Shape;439;p3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0" name="Google Shape;440;p3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3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7" name="Google Shape;447;p3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448" name="Google Shape;448;p3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3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8" name="Google Shape;488;p3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489" name="Google Shape;489;p3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3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3" name="Google Shape;533;p3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4" name="Google Shape;534;p3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p3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1" name="Google Shape;541;p3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42" name="Google Shape;542;p3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p3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9" name="Google Shape;549;p3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50" name="Google Shape;550;p3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3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7" name="Google Shape;557;p3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58" name="Google Shape;558;p3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3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5" name="Google Shape;565;p3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6" name="Google Shape;566;p3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p3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3" name="Google Shape;573;p3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74" name="Google Shape;574;p3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p3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1" name="Google Shape;581;p3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82" name="Google Shape;582;p3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 name="Google Shape;68;p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 name="Google Shape;69;p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p4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8" name="Google Shape;588;p4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89" name="Google Shape;589;p4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p41: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0" name="Google Shape;600;p4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p4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9" name="Google Shape;609;p4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0" name="Google Shape;610;p4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p43: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3" name="Google Shape;623;p4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p44: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1" name="Google Shape;631;p4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p45: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3" name="Google Shape;643;p4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6" name="Google Shape;76;p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77" name="Google Shape;77;p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4" name="Google Shape;84;p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85" name="Google Shape;85;p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103" name="Google Shape;103;p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p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 name="Google Shape;131;p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132" name="Google Shape;132;p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3" name="Shape 1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ítulo y objetos">
  <p:cSld name="1_Título y objetos">
    <p:spTree>
      <p:nvGrpSpPr>
        <p:cNvPr id="14" name="Shape 1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15" name="Shape 1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6" name="Shape 1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6"/>
          <p:cNvSpPr/>
          <p:nvPr/>
        </p:nvSpPr>
        <p:spPr>
          <a:xfrm>
            <a:off x="7230071" y="5371562"/>
            <a:ext cx="1518364"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600" u="none" cap="none" strike="noStrike">
                <a:solidFill>
                  <a:srgbClr val="7F7F7F"/>
                </a:solidFill>
                <a:latin typeface="Calibri"/>
                <a:ea typeface="Calibri"/>
                <a:cs typeface="Calibri"/>
                <a:sym typeface="Calibri"/>
              </a:rPr>
              <a:t>© ISIL. Todos los derechos reservados</a:t>
            </a:r>
            <a:endParaRPr/>
          </a:p>
        </p:txBody>
      </p:sp>
      <p:sp>
        <p:nvSpPr>
          <p:cNvPr id="11" name="Google Shape;11;p46"/>
          <p:cNvSpPr txBox="1"/>
          <p:nvPr/>
        </p:nvSpPr>
        <p:spPr>
          <a:xfrm>
            <a:off x="876300" y="5343295"/>
            <a:ext cx="1712328"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800" u="none" cap="none" strike="noStrike">
                <a:solidFill>
                  <a:srgbClr val="7F7F7F"/>
                </a:solidFill>
                <a:latin typeface="Calibri"/>
                <a:ea typeface="Calibri"/>
                <a:cs typeface="Calibri"/>
                <a:sym typeface="Calibri"/>
              </a:rPr>
              <a:t>GESTIÓN DE PROYECTOS  •  TEMA 14</a:t>
            </a:r>
            <a:endParaRPr sz="800">
              <a:solidFill>
                <a:srgbClr val="7F7F7F"/>
              </a:solidFill>
              <a:latin typeface="Calibri"/>
              <a:ea typeface="Calibri"/>
              <a:cs typeface="Calibri"/>
              <a:sym typeface="Calibri"/>
            </a:endParaRPr>
          </a:p>
        </p:txBody>
      </p:sp>
      <p:pic>
        <p:nvPicPr>
          <p:cNvPr id="12" name="Google Shape;12;p46"/>
          <p:cNvPicPr preferRelativeResize="0"/>
          <p:nvPr/>
        </p:nvPicPr>
        <p:blipFill rotWithShape="1">
          <a:blip r:embed="rId1">
            <a:alphaModFix amt="20000"/>
          </a:blip>
          <a:srcRect b="0" l="0" r="0" t="0"/>
          <a:stretch/>
        </p:blipFill>
        <p:spPr>
          <a:xfrm>
            <a:off x="506316" y="5349407"/>
            <a:ext cx="369984" cy="2068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F26B43"/>
          </p15:clr>
        </p15:guide>
        <p15:guide id="2" orient="horz" pos="575">
          <p15:clr>
            <a:srgbClr val="F26B43"/>
          </p15:clr>
        </p15:guide>
        <p15:guide id="3" pos="2767">
          <p15:clr>
            <a:srgbClr val="F26B43"/>
          </p15:clr>
        </p15:guide>
        <p15:guide id="4" pos="2993">
          <p15:clr>
            <a:srgbClr val="F26B43"/>
          </p15:clr>
        </p15:guide>
        <p15:guide id="5" pos="5465">
          <p15:clr>
            <a:srgbClr val="F26B43"/>
          </p15:clr>
        </p15:guide>
        <p15:guide id="6" pos="317">
          <p15:clr>
            <a:srgbClr val="F26B43"/>
          </p15:clr>
        </p15:guide>
        <p15:guide id="7" orient="horz" pos="3297">
          <p15:clr>
            <a:srgbClr val="F26B43"/>
          </p15:clr>
        </p15:guide>
        <p15:guide id="8" orient="horz" pos="326">
          <p15:clr>
            <a:srgbClr val="F26B43"/>
          </p15:clr>
        </p15:guide>
        <p15:guide id="9" pos="2562">
          <p15:clr>
            <a:srgbClr val="F26B43"/>
          </p15:clr>
        </p15:guide>
        <p15:guide id="10" pos="2313">
          <p15:clr>
            <a:srgbClr val="F26B43"/>
          </p15:clr>
        </p15:guide>
      </p15:sldGuideLst>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7.png"/><Relationship Id="rId10" Type="http://schemas.openxmlformats.org/officeDocument/2006/relationships/image" Target="../media/image14.png"/><Relationship Id="rId13" Type="http://schemas.openxmlformats.org/officeDocument/2006/relationships/image" Target="../media/image5.png"/><Relationship Id="rId12"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17.png"/><Relationship Id="rId5" Type="http://schemas.openxmlformats.org/officeDocument/2006/relationships/image" Target="../media/image11.png"/><Relationship Id="rId6" Type="http://schemas.openxmlformats.org/officeDocument/2006/relationships/image" Target="../media/image3.png"/><Relationship Id="rId7" Type="http://schemas.openxmlformats.org/officeDocument/2006/relationships/image" Target="../media/image12.png"/><Relationship Id="rId8"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24.png"/><Relationship Id="rId5"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23.png"/><Relationship Id="rId5"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8.png"/><Relationship Id="rId4" Type="http://schemas.openxmlformats.org/officeDocument/2006/relationships/image" Target="../media/image22.png"/><Relationship Id="rId5"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9.png"/><Relationship Id="rId4" Type="http://schemas.openxmlformats.org/officeDocument/2006/relationships/image" Target="../media/image1.png"/><Relationship Id="rId5"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3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38.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4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2.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46.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4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8.png"/><Relationship Id="rId4" Type="http://schemas.openxmlformats.org/officeDocument/2006/relationships/image" Target="../media/image3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29.png"/><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8.png"/><Relationship Id="rId4" Type="http://schemas.openxmlformats.org/officeDocument/2006/relationships/image" Target="../media/image4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44.png"/><Relationship Id="rId4" Type="http://schemas.openxmlformats.org/officeDocument/2006/relationships/image" Target="../media/image4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 name="Shape 21"/>
        <p:cNvGrpSpPr/>
        <p:nvPr/>
      </p:nvGrpSpPr>
      <p:grpSpPr>
        <a:xfrm>
          <a:off x="0" y="0"/>
          <a:ext cx="0" cy="0"/>
          <a:chOff x="0" y="0"/>
          <a:chExt cx="0" cy="0"/>
        </a:xfrm>
      </p:grpSpPr>
      <p:sp>
        <p:nvSpPr>
          <p:cNvPr id="22" name="Google Shape;22;p1"/>
          <p:cNvSpPr/>
          <p:nvPr/>
        </p:nvSpPr>
        <p:spPr>
          <a:xfrm>
            <a:off x="182879" y="5120640"/>
            <a:ext cx="4304965" cy="46201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 name="Google Shape;23;p1"/>
          <p:cNvSpPr/>
          <p:nvPr/>
        </p:nvSpPr>
        <p:spPr>
          <a:xfrm>
            <a:off x="3743325" y="-16622"/>
            <a:ext cx="5400675" cy="5731622"/>
          </a:xfrm>
          <a:prstGeom prst="rect">
            <a:avLst/>
          </a:prstGeom>
          <a:solidFill>
            <a:srgbClr val="2770D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4" name="Google Shape;24;p1"/>
          <p:cNvPicPr preferRelativeResize="0"/>
          <p:nvPr/>
        </p:nvPicPr>
        <p:blipFill rotWithShape="1">
          <a:blip r:embed="rId3">
            <a:alphaModFix/>
          </a:blip>
          <a:srcRect b="13575" l="0" r="0" t="23021"/>
          <a:stretch/>
        </p:blipFill>
        <p:spPr>
          <a:xfrm>
            <a:off x="4906532" y="1363020"/>
            <a:ext cx="3119475" cy="3878822"/>
          </a:xfrm>
          <a:prstGeom prst="rect">
            <a:avLst/>
          </a:prstGeom>
          <a:noFill/>
          <a:ln>
            <a:noFill/>
          </a:ln>
        </p:spPr>
      </p:pic>
      <p:sp>
        <p:nvSpPr>
          <p:cNvPr id="25" name="Google Shape;25;p1"/>
          <p:cNvSpPr txBox="1"/>
          <p:nvPr/>
        </p:nvSpPr>
        <p:spPr>
          <a:xfrm>
            <a:off x="503238" y="808689"/>
            <a:ext cx="3104743" cy="138499"/>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900">
                <a:solidFill>
                  <a:srgbClr val="6C6D6C"/>
                </a:solidFill>
                <a:latin typeface="Calibri"/>
                <a:ea typeface="Calibri"/>
                <a:cs typeface="Calibri"/>
                <a:sym typeface="Calibri"/>
              </a:rPr>
              <a:t>GESTIÓN DE PROYECTOS</a:t>
            </a:r>
            <a:endParaRPr/>
          </a:p>
        </p:txBody>
      </p:sp>
      <p:pic>
        <p:nvPicPr>
          <p:cNvPr id="26" name="Google Shape;26;p1"/>
          <p:cNvPicPr preferRelativeResize="0"/>
          <p:nvPr/>
        </p:nvPicPr>
        <p:blipFill rotWithShape="1">
          <a:blip r:embed="rId4">
            <a:alphaModFix amt="35000"/>
          </a:blip>
          <a:srcRect b="0" l="0" r="0" t="0"/>
          <a:stretch/>
        </p:blipFill>
        <p:spPr>
          <a:xfrm flipH="1">
            <a:off x="7671560" y="719809"/>
            <a:ext cx="330754" cy="210584"/>
          </a:xfrm>
          <a:prstGeom prst="rect">
            <a:avLst/>
          </a:prstGeom>
          <a:noFill/>
          <a:ln>
            <a:noFill/>
          </a:ln>
        </p:spPr>
      </p:pic>
      <p:pic>
        <p:nvPicPr>
          <p:cNvPr id="27" name="Google Shape;27;p1"/>
          <p:cNvPicPr preferRelativeResize="0"/>
          <p:nvPr/>
        </p:nvPicPr>
        <p:blipFill rotWithShape="1">
          <a:blip r:embed="rId5">
            <a:alphaModFix amt="35000"/>
          </a:blip>
          <a:srcRect b="0" l="0" r="0" t="0"/>
          <a:stretch/>
        </p:blipFill>
        <p:spPr>
          <a:xfrm>
            <a:off x="4602367" y="3922903"/>
            <a:ext cx="317533" cy="196092"/>
          </a:xfrm>
          <a:prstGeom prst="rect">
            <a:avLst/>
          </a:prstGeom>
          <a:noFill/>
          <a:ln>
            <a:noFill/>
          </a:ln>
        </p:spPr>
      </p:pic>
      <p:pic>
        <p:nvPicPr>
          <p:cNvPr id="28" name="Google Shape;28;p1"/>
          <p:cNvPicPr preferRelativeResize="0"/>
          <p:nvPr/>
        </p:nvPicPr>
        <p:blipFill rotWithShape="1">
          <a:blip r:embed="rId6">
            <a:alphaModFix amt="35000"/>
          </a:blip>
          <a:srcRect b="0" l="0" r="0" t="0"/>
          <a:stretch/>
        </p:blipFill>
        <p:spPr>
          <a:xfrm>
            <a:off x="4942267" y="2261866"/>
            <a:ext cx="114521" cy="114521"/>
          </a:xfrm>
          <a:prstGeom prst="rect">
            <a:avLst/>
          </a:prstGeom>
          <a:noFill/>
          <a:ln>
            <a:noFill/>
          </a:ln>
        </p:spPr>
      </p:pic>
      <p:pic>
        <p:nvPicPr>
          <p:cNvPr id="29" name="Google Shape;29;p1"/>
          <p:cNvPicPr preferRelativeResize="0"/>
          <p:nvPr/>
        </p:nvPicPr>
        <p:blipFill rotWithShape="1">
          <a:blip r:embed="rId4">
            <a:alphaModFix amt="35000"/>
          </a:blip>
          <a:srcRect b="0" l="0" r="0" t="0"/>
          <a:stretch/>
        </p:blipFill>
        <p:spPr>
          <a:xfrm flipH="1">
            <a:off x="4184978" y="1944047"/>
            <a:ext cx="272736" cy="173645"/>
          </a:xfrm>
          <a:prstGeom prst="rect">
            <a:avLst/>
          </a:prstGeom>
          <a:noFill/>
          <a:ln>
            <a:noFill/>
          </a:ln>
        </p:spPr>
      </p:pic>
      <p:sp>
        <p:nvSpPr>
          <p:cNvPr id="30" name="Google Shape;30;p1"/>
          <p:cNvSpPr txBox="1"/>
          <p:nvPr/>
        </p:nvSpPr>
        <p:spPr>
          <a:xfrm>
            <a:off x="743902" y="1819386"/>
            <a:ext cx="1457648"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2000">
                <a:solidFill>
                  <a:srgbClr val="2770D5"/>
                </a:solidFill>
                <a:latin typeface="Calibri"/>
                <a:ea typeface="Calibri"/>
                <a:cs typeface="Calibri"/>
                <a:sym typeface="Calibri"/>
              </a:rPr>
              <a:t>TEMA 14</a:t>
            </a:r>
            <a:endParaRPr/>
          </a:p>
        </p:txBody>
      </p:sp>
      <p:pic>
        <p:nvPicPr>
          <p:cNvPr id="31" name="Google Shape;31;p1"/>
          <p:cNvPicPr preferRelativeResize="0"/>
          <p:nvPr/>
        </p:nvPicPr>
        <p:blipFill rotWithShape="1">
          <a:blip r:embed="rId6">
            <a:alphaModFix amt="35000"/>
          </a:blip>
          <a:srcRect b="0" l="0" r="0" t="0"/>
          <a:stretch/>
        </p:blipFill>
        <p:spPr>
          <a:xfrm>
            <a:off x="7836937" y="3692222"/>
            <a:ext cx="76092" cy="76092"/>
          </a:xfrm>
          <a:prstGeom prst="rect">
            <a:avLst/>
          </a:prstGeom>
          <a:noFill/>
          <a:ln>
            <a:noFill/>
          </a:ln>
        </p:spPr>
      </p:pic>
      <p:pic>
        <p:nvPicPr>
          <p:cNvPr id="32" name="Google Shape;32;p1"/>
          <p:cNvPicPr preferRelativeResize="0"/>
          <p:nvPr/>
        </p:nvPicPr>
        <p:blipFill rotWithShape="1">
          <a:blip r:embed="rId4">
            <a:alphaModFix amt="35000"/>
          </a:blip>
          <a:srcRect b="0" l="0" r="0" t="0"/>
          <a:stretch/>
        </p:blipFill>
        <p:spPr>
          <a:xfrm flipH="1">
            <a:off x="8114327" y="3987789"/>
            <a:ext cx="286860" cy="182638"/>
          </a:xfrm>
          <a:prstGeom prst="rect">
            <a:avLst/>
          </a:prstGeom>
          <a:noFill/>
          <a:ln>
            <a:noFill/>
          </a:ln>
        </p:spPr>
      </p:pic>
      <p:pic>
        <p:nvPicPr>
          <p:cNvPr id="33" name="Google Shape;33;p1"/>
          <p:cNvPicPr preferRelativeResize="0"/>
          <p:nvPr/>
        </p:nvPicPr>
        <p:blipFill rotWithShape="1">
          <a:blip r:embed="rId7">
            <a:alphaModFix amt="35000"/>
          </a:blip>
          <a:srcRect b="0" l="0" r="0" t="0"/>
          <a:stretch/>
        </p:blipFill>
        <p:spPr>
          <a:xfrm>
            <a:off x="5616899" y="1065406"/>
            <a:ext cx="248554" cy="174528"/>
          </a:xfrm>
          <a:prstGeom prst="rect">
            <a:avLst/>
          </a:prstGeom>
          <a:noFill/>
          <a:ln>
            <a:noFill/>
          </a:ln>
        </p:spPr>
      </p:pic>
      <p:pic>
        <p:nvPicPr>
          <p:cNvPr id="34" name="Google Shape;34;p1"/>
          <p:cNvPicPr preferRelativeResize="0"/>
          <p:nvPr/>
        </p:nvPicPr>
        <p:blipFill rotWithShape="1">
          <a:blip r:embed="rId6">
            <a:alphaModFix amt="35000"/>
          </a:blip>
          <a:srcRect b="0" l="0" r="0" t="0"/>
          <a:stretch/>
        </p:blipFill>
        <p:spPr>
          <a:xfrm>
            <a:off x="8296306" y="2298119"/>
            <a:ext cx="114521" cy="114521"/>
          </a:xfrm>
          <a:prstGeom prst="rect">
            <a:avLst/>
          </a:prstGeom>
          <a:noFill/>
          <a:ln>
            <a:noFill/>
          </a:ln>
        </p:spPr>
      </p:pic>
      <p:pic>
        <p:nvPicPr>
          <p:cNvPr id="35" name="Google Shape;35;p1"/>
          <p:cNvPicPr preferRelativeResize="0"/>
          <p:nvPr/>
        </p:nvPicPr>
        <p:blipFill rotWithShape="1">
          <a:blip r:embed="rId6">
            <a:alphaModFix amt="35000"/>
          </a:blip>
          <a:srcRect b="0" l="0" r="0" t="0"/>
          <a:stretch/>
        </p:blipFill>
        <p:spPr>
          <a:xfrm>
            <a:off x="7310896" y="1309940"/>
            <a:ext cx="76092" cy="76092"/>
          </a:xfrm>
          <a:prstGeom prst="rect">
            <a:avLst/>
          </a:prstGeom>
          <a:noFill/>
          <a:ln>
            <a:noFill/>
          </a:ln>
        </p:spPr>
      </p:pic>
      <p:pic>
        <p:nvPicPr>
          <p:cNvPr id="36" name="Google Shape;36;p1"/>
          <p:cNvPicPr preferRelativeResize="0"/>
          <p:nvPr/>
        </p:nvPicPr>
        <p:blipFill rotWithShape="1">
          <a:blip r:embed="rId8">
            <a:alphaModFix amt="40000"/>
          </a:blip>
          <a:srcRect b="0" l="0" r="0" t="0"/>
          <a:stretch/>
        </p:blipFill>
        <p:spPr>
          <a:xfrm>
            <a:off x="4378423" y="2749601"/>
            <a:ext cx="563842" cy="563842"/>
          </a:xfrm>
          <a:prstGeom prst="rect">
            <a:avLst/>
          </a:prstGeom>
          <a:noFill/>
          <a:ln>
            <a:noFill/>
          </a:ln>
        </p:spPr>
      </p:pic>
      <p:pic>
        <p:nvPicPr>
          <p:cNvPr id="37" name="Google Shape;37;p1"/>
          <p:cNvPicPr preferRelativeResize="0"/>
          <p:nvPr/>
        </p:nvPicPr>
        <p:blipFill rotWithShape="1">
          <a:blip r:embed="rId9">
            <a:alphaModFix amt="39000"/>
          </a:blip>
          <a:srcRect b="0" l="0" r="0" t="0"/>
          <a:stretch/>
        </p:blipFill>
        <p:spPr>
          <a:xfrm>
            <a:off x="7791007" y="1314368"/>
            <a:ext cx="646640" cy="646640"/>
          </a:xfrm>
          <a:prstGeom prst="rect">
            <a:avLst/>
          </a:prstGeom>
          <a:noFill/>
          <a:ln>
            <a:noFill/>
          </a:ln>
        </p:spPr>
      </p:pic>
      <p:pic>
        <p:nvPicPr>
          <p:cNvPr id="38" name="Google Shape;38;p1"/>
          <p:cNvPicPr preferRelativeResize="0"/>
          <p:nvPr/>
        </p:nvPicPr>
        <p:blipFill rotWithShape="1">
          <a:blip r:embed="rId10">
            <a:alphaModFix amt="40000"/>
          </a:blip>
          <a:srcRect b="0" l="0" r="0" t="0"/>
          <a:stretch/>
        </p:blipFill>
        <p:spPr>
          <a:xfrm>
            <a:off x="4572000" y="1258457"/>
            <a:ext cx="643876" cy="643876"/>
          </a:xfrm>
          <a:prstGeom prst="rect">
            <a:avLst/>
          </a:prstGeom>
          <a:noFill/>
          <a:ln>
            <a:noFill/>
          </a:ln>
        </p:spPr>
      </p:pic>
      <p:pic>
        <p:nvPicPr>
          <p:cNvPr id="39" name="Google Shape;39;p1"/>
          <p:cNvPicPr preferRelativeResize="0"/>
          <p:nvPr/>
        </p:nvPicPr>
        <p:blipFill rotWithShape="1">
          <a:blip r:embed="rId11">
            <a:alphaModFix amt="40000"/>
          </a:blip>
          <a:srcRect b="0" l="0" r="0" t="0"/>
          <a:stretch/>
        </p:blipFill>
        <p:spPr>
          <a:xfrm>
            <a:off x="6304593" y="567170"/>
            <a:ext cx="691289" cy="691289"/>
          </a:xfrm>
          <a:prstGeom prst="rect">
            <a:avLst/>
          </a:prstGeom>
          <a:noFill/>
          <a:ln>
            <a:noFill/>
          </a:ln>
        </p:spPr>
      </p:pic>
      <p:pic>
        <p:nvPicPr>
          <p:cNvPr id="40" name="Google Shape;40;p1"/>
          <p:cNvPicPr preferRelativeResize="0"/>
          <p:nvPr/>
        </p:nvPicPr>
        <p:blipFill rotWithShape="1">
          <a:blip r:embed="rId12">
            <a:alphaModFix amt="40000"/>
          </a:blip>
          <a:srcRect b="0" l="0" r="0" t="0"/>
          <a:stretch/>
        </p:blipFill>
        <p:spPr>
          <a:xfrm>
            <a:off x="7836939" y="2769176"/>
            <a:ext cx="593087" cy="593087"/>
          </a:xfrm>
          <a:prstGeom prst="rect">
            <a:avLst/>
          </a:prstGeom>
          <a:noFill/>
          <a:ln>
            <a:noFill/>
          </a:ln>
        </p:spPr>
      </p:pic>
      <p:sp>
        <p:nvSpPr>
          <p:cNvPr id="41" name="Google Shape;41;p1"/>
          <p:cNvSpPr/>
          <p:nvPr/>
        </p:nvSpPr>
        <p:spPr>
          <a:xfrm>
            <a:off x="502072" y="3229049"/>
            <a:ext cx="3169816" cy="1750479"/>
          </a:xfrm>
          <a:prstGeom prst="rect">
            <a:avLst/>
          </a:prstGeom>
          <a:noFill/>
          <a:ln>
            <a:noFill/>
          </a:ln>
        </p:spPr>
        <p:txBody>
          <a:bodyPr anchorCtr="0" anchor="t" bIns="0" lIns="0" spcFirstLastPara="1" rIns="0" wrap="square" tIns="0">
            <a:spAutoFit/>
          </a:bodyPr>
          <a:lstStyle/>
          <a:p>
            <a:pPr indent="-171450" lvl="0" marL="171450" marR="0" rtl="0" algn="l">
              <a:lnSpc>
                <a:spcPct val="120000"/>
              </a:lnSpc>
              <a:spcBef>
                <a:spcPts val="0"/>
              </a:spcBef>
              <a:spcAft>
                <a:spcPts val="0"/>
              </a:spcAft>
              <a:buClr>
                <a:srgbClr val="2670D5"/>
              </a:buClr>
              <a:buSzPts val="1280"/>
              <a:buFont typeface="Arial"/>
              <a:buChar char="•"/>
            </a:pPr>
            <a:r>
              <a:rPr lang="en-US" sz="1200">
                <a:solidFill>
                  <a:schemeClr val="dk1"/>
                </a:solidFill>
                <a:latin typeface="Arial"/>
                <a:ea typeface="Arial"/>
                <a:cs typeface="Arial"/>
                <a:sym typeface="Arial"/>
              </a:rPr>
              <a:t>Qué medir</a:t>
            </a:r>
            <a:endParaRPr/>
          </a:p>
          <a:p>
            <a:pPr indent="-171450" lvl="0" marL="171450" marR="0" rtl="0" algn="l">
              <a:lnSpc>
                <a:spcPct val="120000"/>
              </a:lnSpc>
              <a:spcBef>
                <a:spcPts val="0"/>
              </a:spcBef>
              <a:spcAft>
                <a:spcPts val="0"/>
              </a:spcAft>
              <a:buClr>
                <a:srgbClr val="2670D5"/>
              </a:buClr>
              <a:buSzPts val="1280"/>
              <a:buFont typeface="Arial"/>
              <a:buChar char="•"/>
            </a:pPr>
            <a:r>
              <a:rPr lang="en-US" sz="1200">
                <a:solidFill>
                  <a:schemeClr val="dk1"/>
                </a:solidFill>
                <a:latin typeface="Arial"/>
                <a:ea typeface="Arial"/>
                <a:cs typeface="Arial"/>
                <a:sym typeface="Arial"/>
              </a:rPr>
              <a:t>Presentación de la información</a:t>
            </a:r>
            <a:endParaRPr/>
          </a:p>
          <a:p>
            <a:pPr indent="-171450" lvl="0" marL="171450" marR="0" rtl="0" algn="l">
              <a:lnSpc>
                <a:spcPct val="120000"/>
              </a:lnSpc>
              <a:spcBef>
                <a:spcPts val="0"/>
              </a:spcBef>
              <a:spcAft>
                <a:spcPts val="0"/>
              </a:spcAft>
              <a:buClr>
                <a:srgbClr val="2670D5"/>
              </a:buClr>
              <a:buSzPts val="1280"/>
              <a:buFont typeface="Arial"/>
              <a:buChar char="•"/>
            </a:pPr>
            <a:r>
              <a:rPr lang="en-US" sz="1200">
                <a:solidFill>
                  <a:schemeClr val="dk1"/>
                </a:solidFill>
                <a:latin typeface="Arial"/>
                <a:ea typeface="Arial"/>
                <a:cs typeface="Arial"/>
                <a:sym typeface="Arial"/>
              </a:rPr>
              <a:t>Resolución de Problemas de Desempeño</a:t>
            </a:r>
            <a:endParaRPr/>
          </a:p>
          <a:p>
            <a:pPr indent="-171450" lvl="0" marL="171450" marR="0" rtl="0" algn="l">
              <a:lnSpc>
                <a:spcPct val="120000"/>
              </a:lnSpc>
              <a:spcBef>
                <a:spcPts val="0"/>
              </a:spcBef>
              <a:spcAft>
                <a:spcPts val="0"/>
              </a:spcAft>
              <a:buClr>
                <a:srgbClr val="2670D5"/>
              </a:buClr>
              <a:buSzPts val="1280"/>
              <a:buFont typeface="Arial"/>
              <a:buChar char="•"/>
            </a:pPr>
            <a:r>
              <a:rPr lang="en-US" sz="1200">
                <a:solidFill>
                  <a:schemeClr val="dk1"/>
                </a:solidFill>
                <a:latin typeface="Arial"/>
                <a:ea typeface="Arial"/>
                <a:cs typeface="Arial"/>
                <a:sym typeface="Arial"/>
              </a:rPr>
              <a:t>Indicadores de Desempeño. Técnica EVM</a:t>
            </a:r>
            <a:endParaRPr/>
          </a:p>
          <a:p>
            <a:pPr indent="-171450" lvl="0" marL="171450" marR="0" rtl="0" algn="l">
              <a:lnSpc>
                <a:spcPct val="120000"/>
              </a:lnSpc>
              <a:spcBef>
                <a:spcPts val="0"/>
              </a:spcBef>
              <a:spcAft>
                <a:spcPts val="0"/>
              </a:spcAft>
              <a:buClr>
                <a:srgbClr val="2670D5"/>
              </a:buClr>
              <a:buSzPts val="1280"/>
              <a:buFont typeface="Arial"/>
              <a:buChar char="•"/>
            </a:pPr>
            <a:r>
              <a:rPr lang="en-US" sz="1200">
                <a:solidFill>
                  <a:schemeClr val="dk1"/>
                </a:solidFill>
                <a:latin typeface="Arial"/>
                <a:ea typeface="Arial"/>
                <a:cs typeface="Arial"/>
                <a:sym typeface="Arial"/>
              </a:rPr>
              <a:t>Curva S</a:t>
            </a:r>
            <a:endParaRPr/>
          </a:p>
          <a:p>
            <a:pPr indent="-171450" lvl="0" marL="171450" marR="0" rtl="0" algn="l">
              <a:lnSpc>
                <a:spcPct val="120000"/>
              </a:lnSpc>
              <a:spcBef>
                <a:spcPts val="0"/>
              </a:spcBef>
              <a:spcAft>
                <a:spcPts val="0"/>
              </a:spcAft>
              <a:buClr>
                <a:srgbClr val="2670D5"/>
              </a:buClr>
              <a:buSzPts val="1280"/>
              <a:buFont typeface="Arial"/>
              <a:buChar char="•"/>
            </a:pPr>
            <a:r>
              <a:rPr lang="en-US" sz="1200">
                <a:solidFill>
                  <a:schemeClr val="dk1"/>
                </a:solidFill>
                <a:latin typeface="Arial"/>
                <a:ea typeface="Arial"/>
                <a:cs typeface="Arial"/>
                <a:sym typeface="Arial"/>
              </a:rPr>
              <a:t>Cierre de la Fase o del Proyecto</a:t>
            </a:r>
            <a:endParaRPr/>
          </a:p>
          <a:p>
            <a:pPr indent="-171450" lvl="0" marL="171450" marR="0" rtl="0" algn="l">
              <a:lnSpc>
                <a:spcPct val="120000"/>
              </a:lnSpc>
              <a:spcBef>
                <a:spcPts val="0"/>
              </a:spcBef>
              <a:spcAft>
                <a:spcPts val="0"/>
              </a:spcAft>
              <a:buClr>
                <a:srgbClr val="2670D5"/>
              </a:buClr>
              <a:buSzPts val="1280"/>
              <a:buFont typeface="Arial"/>
              <a:buChar char="•"/>
            </a:pPr>
            <a:r>
              <a:rPr lang="en-US" sz="1200">
                <a:solidFill>
                  <a:schemeClr val="dk1"/>
                </a:solidFill>
                <a:latin typeface="Arial"/>
                <a:ea typeface="Arial"/>
                <a:cs typeface="Arial"/>
                <a:sym typeface="Arial"/>
              </a:rPr>
              <a:t>Acta de conformidad del proyecto</a:t>
            </a:r>
            <a:endParaRPr/>
          </a:p>
        </p:txBody>
      </p:sp>
      <p:pic>
        <p:nvPicPr>
          <p:cNvPr id="42" name="Google Shape;42;p1"/>
          <p:cNvPicPr preferRelativeResize="0"/>
          <p:nvPr/>
        </p:nvPicPr>
        <p:blipFill rotWithShape="1">
          <a:blip r:embed="rId13">
            <a:alphaModFix/>
          </a:blip>
          <a:srcRect b="0" l="0" r="0" t="0"/>
          <a:stretch/>
        </p:blipFill>
        <p:spPr>
          <a:xfrm>
            <a:off x="511225" y="1896111"/>
            <a:ext cx="166865" cy="170453"/>
          </a:xfrm>
          <a:prstGeom prst="rect">
            <a:avLst/>
          </a:prstGeom>
          <a:noFill/>
          <a:ln>
            <a:noFill/>
          </a:ln>
        </p:spPr>
      </p:pic>
      <p:sp>
        <p:nvSpPr>
          <p:cNvPr id="43" name="Google Shape;43;p1"/>
          <p:cNvSpPr/>
          <p:nvPr/>
        </p:nvSpPr>
        <p:spPr>
          <a:xfrm>
            <a:off x="503240" y="2177570"/>
            <a:ext cx="3154360" cy="6924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n-US" sz="2500">
                <a:solidFill>
                  <a:schemeClr val="dk1"/>
                </a:solidFill>
                <a:latin typeface="Arial"/>
                <a:ea typeface="Arial"/>
                <a:cs typeface="Arial"/>
                <a:sym typeface="Arial"/>
              </a:rPr>
              <a:t>CONTROL Y CIERRE </a:t>
            </a:r>
            <a:r>
              <a:rPr b="1" lang="en-US" sz="2500">
                <a:solidFill>
                  <a:schemeClr val="dk1"/>
                </a:solidFill>
                <a:latin typeface="Arial"/>
                <a:ea typeface="Arial"/>
                <a:cs typeface="Arial"/>
                <a:sym typeface="Arial"/>
              </a:rPr>
              <a:t>DEL PROYECTO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0"/>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PRESENTACIÓN DE LA INFORMACIÓN</a:t>
            </a:r>
            <a:endParaRPr/>
          </a:p>
        </p:txBody>
      </p:sp>
      <p:sp>
        <p:nvSpPr>
          <p:cNvPr id="143" name="Google Shape;143;p10"/>
          <p:cNvSpPr txBox="1"/>
          <p:nvPr/>
        </p:nvSpPr>
        <p:spPr>
          <a:xfrm>
            <a:off x="509502" y="919076"/>
            <a:ext cx="2694678"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EJEMPLOS </a:t>
            </a:r>
            <a:endParaRPr b="1" sz="1600">
              <a:solidFill>
                <a:schemeClr val="dk1"/>
              </a:solidFill>
              <a:latin typeface="Calibri"/>
              <a:ea typeface="Calibri"/>
              <a:cs typeface="Calibri"/>
              <a:sym typeface="Calibri"/>
            </a:endParaRPr>
          </a:p>
        </p:txBody>
      </p:sp>
      <p:cxnSp>
        <p:nvCxnSpPr>
          <p:cNvPr id="144" name="Google Shape;144;p10"/>
          <p:cNvCxnSpPr/>
          <p:nvPr/>
        </p:nvCxnSpPr>
        <p:spPr>
          <a:xfrm>
            <a:off x="722046" y="1731558"/>
            <a:ext cx="0" cy="506318"/>
          </a:xfrm>
          <a:prstGeom prst="straightConnector1">
            <a:avLst/>
          </a:prstGeom>
          <a:noFill/>
          <a:ln cap="flat" cmpd="sng" w="12700">
            <a:solidFill>
              <a:schemeClr val="accent3"/>
            </a:solidFill>
            <a:prstDash val="solid"/>
            <a:round/>
            <a:headEnd len="sm" w="sm" type="none"/>
            <a:tailEnd len="sm" w="sm" type="none"/>
          </a:ln>
        </p:spPr>
      </p:cxnSp>
      <p:grpSp>
        <p:nvGrpSpPr>
          <p:cNvPr id="145" name="Google Shape;145;p10"/>
          <p:cNvGrpSpPr/>
          <p:nvPr/>
        </p:nvGrpSpPr>
        <p:grpSpPr>
          <a:xfrm>
            <a:off x="645704" y="1528688"/>
            <a:ext cx="6172191" cy="492443"/>
            <a:chOff x="645704" y="1528688"/>
            <a:chExt cx="6172191" cy="492443"/>
          </a:xfrm>
        </p:grpSpPr>
        <p:sp>
          <p:nvSpPr>
            <p:cNvPr id="146" name="Google Shape;146;p10"/>
            <p:cNvSpPr/>
            <p:nvPr/>
          </p:nvSpPr>
          <p:spPr>
            <a:xfrm>
              <a:off x="936447" y="1528688"/>
              <a:ext cx="5881448"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3"/>
                  </a:solidFill>
                  <a:latin typeface="Calibri"/>
                  <a:ea typeface="Calibri"/>
                  <a:cs typeface="Calibri"/>
                  <a:sym typeface="Calibri"/>
                </a:rPr>
                <a:t>INFORMES DE PROGRESO:</a:t>
              </a:r>
              <a:br>
                <a:rPr b="1" lang="en-US" sz="1600">
                  <a:solidFill>
                    <a:schemeClr val="accent3"/>
                  </a:solidFill>
                  <a:latin typeface="Calibri"/>
                  <a:ea typeface="Calibri"/>
                  <a:cs typeface="Calibri"/>
                  <a:sym typeface="Calibri"/>
                </a:rPr>
              </a:br>
              <a:r>
                <a:rPr lang="en-US" sz="1600">
                  <a:solidFill>
                    <a:schemeClr val="dk1"/>
                  </a:solidFill>
                  <a:latin typeface="Calibri"/>
                  <a:ea typeface="Calibri"/>
                  <a:cs typeface="Calibri"/>
                  <a:sym typeface="Calibri"/>
                </a:rPr>
                <a:t>Resúmenes ejecutivos que destacan el estado del proyecto.</a:t>
              </a:r>
              <a:endParaRPr/>
            </a:p>
          </p:txBody>
        </p:sp>
        <p:sp>
          <p:nvSpPr>
            <p:cNvPr id="147" name="Google Shape;147;p10"/>
            <p:cNvSpPr/>
            <p:nvPr/>
          </p:nvSpPr>
          <p:spPr>
            <a:xfrm>
              <a:off x="645704" y="1538460"/>
              <a:ext cx="152683" cy="152683"/>
            </a:xfrm>
            <a:prstGeom prst="mathPlus">
              <a:avLst>
                <a:gd fmla="val 15202" name="adj1"/>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grpSp>
      <p:grpSp>
        <p:nvGrpSpPr>
          <p:cNvPr id="148" name="Google Shape;148;p10"/>
          <p:cNvGrpSpPr/>
          <p:nvPr/>
        </p:nvGrpSpPr>
        <p:grpSpPr>
          <a:xfrm>
            <a:off x="645704" y="2275228"/>
            <a:ext cx="5899475" cy="492443"/>
            <a:chOff x="645704" y="2275228"/>
            <a:chExt cx="5899475" cy="492443"/>
          </a:xfrm>
        </p:grpSpPr>
        <p:sp>
          <p:nvSpPr>
            <p:cNvPr id="149" name="Google Shape;149;p10"/>
            <p:cNvSpPr/>
            <p:nvPr/>
          </p:nvSpPr>
          <p:spPr>
            <a:xfrm>
              <a:off x="936446" y="2275228"/>
              <a:ext cx="5608733"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i="1" lang="en-US" sz="1600">
                  <a:solidFill>
                    <a:schemeClr val="accent3"/>
                  </a:solidFill>
                  <a:latin typeface="Calibri"/>
                  <a:ea typeface="Calibri"/>
                  <a:cs typeface="Calibri"/>
                  <a:sym typeface="Calibri"/>
                </a:rPr>
                <a:t>DASHBOARDS</a:t>
              </a:r>
              <a:r>
                <a:rPr b="1" lang="en-US" sz="1600">
                  <a:solidFill>
                    <a:schemeClr val="accent3"/>
                  </a:solidFill>
                  <a:latin typeface="Calibri"/>
                  <a:ea typeface="Calibri"/>
                  <a:cs typeface="Calibri"/>
                  <a:sym typeface="Calibri"/>
                </a:rPr>
                <a:t>:</a:t>
              </a:r>
              <a:br>
                <a:rPr b="1" lang="en-US" sz="1600">
                  <a:solidFill>
                    <a:schemeClr val="accent3"/>
                  </a:solidFill>
                  <a:latin typeface="Calibri"/>
                  <a:ea typeface="Calibri"/>
                  <a:cs typeface="Calibri"/>
                  <a:sym typeface="Calibri"/>
                </a:rPr>
              </a:br>
              <a:r>
                <a:rPr lang="en-US" sz="1600">
                  <a:solidFill>
                    <a:schemeClr val="dk1"/>
                  </a:solidFill>
                  <a:latin typeface="Calibri"/>
                  <a:ea typeface="Calibri"/>
                  <a:cs typeface="Calibri"/>
                  <a:sym typeface="Calibri"/>
                </a:rPr>
                <a:t>Herramientas visuales que muestran métricas clave en tiempo real.</a:t>
              </a:r>
              <a:endParaRPr/>
            </a:p>
          </p:txBody>
        </p:sp>
        <p:sp>
          <p:nvSpPr>
            <p:cNvPr id="150" name="Google Shape;150;p10"/>
            <p:cNvSpPr/>
            <p:nvPr/>
          </p:nvSpPr>
          <p:spPr>
            <a:xfrm>
              <a:off x="645704" y="2286116"/>
              <a:ext cx="152683" cy="152683"/>
            </a:xfrm>
            <a:prstGeom prst="mathPlus">
              <a:avLst>
                <a:gd fmla="val 15202" name="adj1"/>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grpSp>
      <p:grpSp>
        <p:nvGrpSpPr>
          <p:cNvPr id="151" name="Google Shape;151;p10"/>
          <p:cNvGrpSpPr/>
          <p:nvPr/>
        </p:nvGrpSpPr>
        <p:grpSpPr>
          <a:xfrm>
            <a:off x="645704" y="3036687"/>
            <a:ext cx="6942211" cy="738664"/>
            <a:chOff x="645704" y="3237212"/>
            <a:chExt cx="6942211" cy="738664"/>
          </a:xfrm>
        </p:grpSpPr>
        <p:sp>
          <p:nvSpPr>
            <p:cNvPr id="152" name="Google Shape;152;p10"/>
            <p:cNvSpPr/>
            <p:nvPr/>
          </p:nvSpPr>
          <p:spPr>
            <a:xfrm>
              <a:off x="936446" y="3237212"/>
              <a:ext cx="6651469"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3"/>
                  </a:solidFill>
                  <a:latin typeface="Calibri"/>
                  <a:ea typeface="Calibri"/>
                  <a:cs typeface="Calibri"/>
                  <a:sym typeface="Calibri"/>
                </a:rPr>
                <a:t>REUNIONES DE SEGUIMIENTO:</a:t>
              </a:r>
              <a:br>
                <a:rPr b="1" lang="en-US" sz="1600">
                  <a:solidFill>
                    <a:schemeClr val="accent3"/>
                  </a:solidFill>
                  <a:latin typeface="Calibri"/>
                  <a:ea typeface="Calibri"/>
                  <a:cs typeface="Calibri"/>
                  <a:sym typeface="Calibri"/>
                </a:rPr>
              </a:br>
              <a:r>
                <a:rPr lang="en-US" sz="1600">
                  <a:solidFill>
                    <a:schemeClr val="dk1"/>
                  </a:solidFill>
                  <a:latin typeface="Calibri"/>
                  <a:ea typeface="Calibri"/>
                  <a:cs typeface="Calibri"/>
                  <a:sym typeface="Calibri"/>
                </a:rPr>
                <a:t>Espacios regulares donde se presenta la evolución del proyecto y se discuten problemas o riesgos emergentes.</a:t>
              </a:r>
              <a:endParaRPr sz="1600">
                <a:solidFill>
                  <a:schemeClr val="dk1"/>
                </a:solidFill>
                <a:latin typeface="Calibri"/>
                <a:ea typeface="Calibri"/>
                <a:cs typeface="Calibri"/>
                <a:sym typeface="Calibri"/>
              </a:endParaRPr>
            </a:p>
          </p:txBody>
        </p:sp>
        <p:sp>
          <p:nvSpPr>
            <p:cNvPr id="153" name="Google Shape;153;p10"/>
            <p:cNvSpPr/>
            <p:nvPr/>
          </p:nvSpPr>
          <p:spPr>
            <a:xfrm>
              <a:off x="645704" y="3237212"/>
              <a:ext cx="152683" cy="152683"/>
            </a:xfrm>
            <a:prstGeom prst="mathPlus">
              <a:avLst>
                <a:gd fmla="val 15202" name="adj1"/>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grpSp>
      <p:cxnSp>
        <p:nvCxnSpPr>
          <p:cNvPr id="154" name="Google Shape;154;p10"/>
          <p:cNvCxnSpPr/>
          <p:nvPr/>
        </p:nvCxnSpPr>
        <p:spPr>
          <a:xfrm>
            <a:off x="722046" y="2481237"/>
            <a:ext cx="0" cy="506318"/>
          </a:xfrm>
          <a:prstGeom prst="straightConnector1">
            <a:avLst/>
          </a:prstGeom>
          <a:noFill/>
          <a:ln cap="flat" cmpd="sng" w="12700">
            <a:solidFill>
              <a:schemeClr val="accent3"/>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PRESENTACIÓN DE LA INFORMACIÓN</a:t>
            </a:r>
            <a:endParaRPr/>
          </a:p>
        </p:txBody>
      </p:sp>
      <p:sp>
        <p:nvSpPr>
          <p:cNvPr id="161" name="Google Shape;161;p11"/>
          <p:cNvSpPr txBox="1"/>
          <p:nvPr/>
        </p:nvSpPr>
        <p:spPr>
          <a:xfrm>
            <a:off x="509501" y="919076"/>
            <a:ext cx="2762691" cy="292388"/>
          </a:xfrm>
          <a:prstGeom prst="rect">
            <a:avLst/>
          </a:prstGeom>
          <a:noFill/>
          <a:ln>
            <a:noFill/>
          </a:ln>
        </p:spPr>
        <p:txBody>
          <a:bodyPr anchorCtr="0" anchor="t" bIns="3600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BUENAS PRÁCTICAS </a:t>
            </a:r>
            <a:endParaRPr b="1" sz="1600">
              <a:solidFill>
                <a:schemeClr val="dk1"/>
              </a:solidFill>
              <a:latin typeface="Calibri"/>
              <a:ea typeface="Calibri"/>
              <a:cs typeface="Calibri"/>
              <a:sym typeface="Calibri"/>
            </a:endParaRPr>
          </a:p>
        </p:txBody>
      </p:sp>
      <p:grpSp>
        <p:nvGrpSpPr>
          <p:cNvPr id="162" name="Google Shape;162;p11"/>
          <p:cNvGrpSpPr/>
          <p:nvPr/>
        </p:nvGrpSpPr>
        <p:grpSpPr>
          <a:xfrm>
            <a:off x="1416424" y="1577793"/>
            <a:ext cx="6311153" cy="3213381"/>
            <a:chOff x="1416424" y="1553730"/>
            <a:chExt cx="6311153" cy="3213380"/>
          </a:xfrm>
        </p:grpSpPr>
        <p:grpSp>
          <p:nvGrpSpPr>
            <p:cNvPr id="163" name="Google Shape;163;p11"/>
            <p:cNvGrpSpPr/>
            <p:nvPr/>
          </p:nvGrpSpPr>
          <p:grpSpPr>
            <a:xfrm>
              <a:off x="1416424" y="1553730"/>
              <a:ext cx="6311153" cy="925201"/>
              <a:chOff x="848519" y="1385289"/>
              <a:chExt cx="6311153" cy="925201"/>
            </a:xfrm>
          </p:grpSpPr>
          <p:sp>
            <p:nvSpPr>
              <p:cNvPr id="164" name="Google Shape;164;p11"/>
              <p:cNvSpPr/>
              <p:nvPr/>
            </p:nvSpPr>
            <p:spPr>
              <a:xfrm>
                <a:off x="848519" y="1385289"/>
                <a:ext cx="6311153" cy="925200"/>
              </a:xfrm>
              <a:prstGeom prst="roundRect">
                <a:avLst>
                  <a:gd fmla="val 16667" name="adj"/>
                </a:avLst>
              </a:prstGeom>
              <a:solidFill>
                <a:srgbClr val="DDEEC7"/>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3"/>
                  </a:buClr>
                  <a:buSzPts val="1600"/>
                  <a:buFont typeface="Arial"/>
                  <a:buChar char="•"/>
                </a:pPr>
                <a:r>
                  <a:rPr lang="en-US" sz="1600">
                    <a:solidFill>
                      <a:schemeClr val="dk1"/>
                    </a:solidFill>
                    <a:latin typeface="Calibri"/>
                    <a:ea typeface="Calibri"/>
                    <a:cs typeface="Calibri"/>
                    <a:sym typeface="Calibri"/>
                  </a:rPr>
                  <a:t>Adaptar la presentación según la audiencia (ejecutivos, equipo técnico, clientes).</a:t>
                </a:r>
                <a:endParaRPr/>
              </a:p>
            </p:txBody>
          </p:sp>
          <p:sp>
            <p:nvSpPr>
              <p:cNvPr id="165" name="Google Shape;165;p11"/>
              <p:cNvSpPr/>
              <p:nvPr/>
            </p:nvSpPr>
            <p:spPr>
              <a:xfrm rot="-5400000">
                <a:off x="768110" y="1465699"/>
                <a:ext cx="925200" cy="764381"/>
              </a:xfrm>
              <a:prstGeom prst="round2SameRect">
                <a:avLst>
                  <a:gd fmla="val 16667" name="adj1"/>
                  <a:gd fmla="val 0" name="adj2"/>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166" name="Google Shape;166;p11"/>
            <p:cNvGrpSpPr/>
            <p:nvPr/>
          </p:nvGrpSpPr>
          <p:grpSpPr>
            <a:xfrm>
              <a:off x="1416424" y="2697820"/>
              <a:ext cx="6311153" cy="925201"/>
              <a:chOff x="848519" y="1385289"/>
              <a:chExt cx="6311153" cy="925201"/>
            </a:xfrm>
          </p:grpSpPr>
          <p:sp>
            <p:nvSpPr>
              <p:cNvPr id="167" name="Google Shape;167;p11"/>
              <p:cNvSpPr/>
              <p:nvPr/>
            </p:nvSpPr>
            <p:spPr>
              <a:xfrm>
                <a:off x="848519" y="1385289"/>
                <a:ext cx="6311153" cy="925200"/>
              </a:xfrm>
              <a:prstGeom prst="roundRect">
                <a:avLst>
                  <a:gd fmla="val 16667" name="adj"/>
                </a:avLst>
              </a:prstGeom>
              <a:solidFill>
                <a:srgbClr val="DDEEC7"/>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3"/>
                  </a:buClr>
                  <a:buSzPts val="1600"/>
                  <a:buFont typeface="Arial"/>
                  <a:buChar char="•"/>
                </a:pPr>
                <a:r>
                  <a:rPr lang="en-US" sz="1600">
                    <a:solidFill>
                      <a:schemeClr val="dk1"/>
                    </a:solidFill>
                    <a:latin typeface="Calibri"/>
                    <a:ea typeface="Calibri"/>
                    <a:cs typeface="Calibri"/>
                    <a:sym typeface="Calibri"/>
                  </a:rPr>
                  <a:t>Usar gráficos y tablas claras para representar datos complejos.</a:t>
                </a:r>
                <a:endParaRPr/>
              </a:p>
            </p:txBody>
          </p:sp>
          <p:sp>
            <p:nvSpPr>
              <p:cNvPr id="168" name="Google Shape;168;p11"/>
              <p:cNvSpPr/>
              <p:nvPr/>
            </p:nvSpPr>
            <p:spPr>
              <a:xfrm rot="-5400000">
                <a:off x="768110" y="1465699"/>
                <a:ext cx="925200" cy="764381"/>
              </a:xfrm>
              <a:prstGeom prst="round2SameRect">
                <a:avLst>
                  <a:gd fmla="val 16667" name="adj1"/>
                  <a:gd fmla="val 0" name="adj2"/>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169" name="Google Shape;169;p11"/>
            <p:cNvGrpSpPr/>
            <p:nvPr/>
          </p:nvGrpSpPr>
          <p:grpSpPr>
            <a:xfrm>
              <a:off x="1416424" y="3841910"/>
              <a:ext cx="6311153" cy="925200"/>
              <a:chOff x="848519" y="1385289"/>
              <a:chExt cx="6311153" cy="925201"/>
            </a:xfrm>
          </p:grpSpPr>
          <p:sp>
            <p:nvSpPr>
              <p:cNvPr id="170" name="Google Shape;170;p11"/>
              <p:cNvSpPr/>
              <p:nvPr/>
            </p:nvSpPr>
            <p:spPr>
              <a:xfrm>
                <a:off x="848519" y="1385289"/>
                <a:ext cx="6311153" cy="925200"/>
              </a:xfrm>
              <a:prstGeom prst="roundRect">
                <a:avLst>
                  <a:gd fmla="val 16667" name="adj"/>
                </a:avLst>
              </a:prstGeom>
              <a:solidFill>
                <a:srgbClr val="DDEEC7"/>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3"/>
                  </a:buClr>
                  <a:buSzPts val="1600"/>
                  <a:buFont typeface="Arial"/>
                  <a:buChar char="•"/>
                </a:pPr>
                <a:r>
                  <a:rPr lang="en-US" sz="1600">
                    <a:solidFill>
                      <a:schemeClr val="dk1"/>
                    </a:solidFill>
                    <a:latin typeface="Calibri"/>
                    <a:ea typeface="Calibri"/>
                    <a:cs typeface="Calibri"/>
                    <a:sym typeface="Calibri"/>
                  </a:rPr>
                  <a:t>Incluir recomendaciones y acciones correctivas propuestas en los informes.</a:t>
                </a:r>
                <a:endParaRPr/>
              </a:p>
            </p:txBody>
          </p:sp>
          <p:sp>
            <p:nvSpPr>
              <p:cNvPr id="171" name="Google Shape;171;p11"/>
              <p:cNvSpPr/>
              <p:nvPr/>
            </p:nvSpPr>
            <p:spPr>
              <a:xfrm rot="-5400000">
                <a:off x="768110" y="1465699"/>
                <a:ext cx="925200" cy="764381"/>
              </a:xfrm>
              <a:prstGeom prst="round2SameRect">
                <a:avLst>
                  <a:gd fmla="val 16667" name="adj1"/>
                  <a:gd fmla="val 0" name="adj2"/>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pic>
        <p:nvPicPr>
          <p:cNvPr id="172" name="Google Shape;172;p11"/>
          <p:cNvPicPr preferRelativeResize="0"/>
          <p:nvPr/>
        </p:nvPicPr>
        <p:blipFill rotWithShape="1">
          <a:blip r:embed="rId3">
            <a:alphaModFix/>
          </a:blip>
          <a:srcRect b="0" l="0" r="0" t="0"/>
          <a:stretch/>
        </p:blipFill>
        <p:spPr>
          <a:xfrm>
            <a:off x="1521995" y="1772653"/>
            <a:ext cx="552450" cy="552450"/>
          </a:xfrm>
          <a:prstGeom prst="rect">
            <a:avLst/>
          </a:prstGeom>
          <a:noFill/>
          <a:ln>
            <a:noFill/>
          </a:ln>
        </p:spPr>
      </p:pic>
      <p:pic>
        <p:nvPicPr>
          <p:cNvPr id="173" name="Google Shape;173;p11"/>
          <p:cNvPicPr preferRelativeResize="0"/>
          <p:nvPr/>
        </p:nvPicPr>
        <p:blipFill rotWithShape="1">
          <a:blip r:embed="rId4">
            <a:alphaModFix/>
          </a:blip>
          <a:srcRect b="0" l="0" r="0" t="0"/>
          <a:stretch/>
        </p:blipFill>
        <p:spPr>
          <a:xfrm>
            <a:off x="1517984" y="2949075"/>
            <a:ext cx="560472" cy="494831"/>
          </a:xfrm>
          <a:prstGeom prst="rect">
            <a:avLst/>
          </a:prstGeom>
          <a:noFill/>
          <a:ln>
            <a:noFill/>
          </a:ln>
        </p:spPr>
      </p:pic>
      <p:pic>
        <p:nvPicPr>
          <p:cNvPr id="174" name="Google Shape;174;p11"/>
          <p:cNvPicPr preferRelativeResize="0"/>
          <p:nvPr/>
        </p:nvPicPr>
        <p:blipFill rotWithShape="1">
          <a:blip r:embed="rId5">
            <a:alphaModFix/>
          </a:blip>
          <a:srcRect b="0" l="0" r="0" t="0"/>
          <a:stretch/>
        </p:blipFill>
        <p:spPr>
          <a:xfrm>
            <a:off x="1588169" y="4048863"/>
            <a:ext cx="420103" cy="57661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2"/>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1" name="Google Shape;181;p12"/>
          <p:cNvSpPr txBox="1"/>
          <p:nvPr/>
        </p:nvSpPr>
        <p:spPr>
          <a:xfrm>
            <a:off x="1008063" y="3169972"/>
            <a:ext cx="5342633"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n-US" sz="2800">
                <a:solidFill>
                  <a:schemeClr val="lt1"/>
                </a:solidFill>
                <a:latin typeface="Arial"/>
                <a:ea typeface="Arial"/>
                <a:cs typeface="Arial"/>
                <a:sym typeface="Arial"/>
              </a:rPr>
              <a:t>RESOLUCIÓN DE PROBLEMAS </a:t>
            </a:r>
            <a:r>
              <a:rPr b="1" lang="en-US" sz="2800">
                <a:solidFill>
                  <a:schemeClr val="lt1"/>
                </a:solidFill>
                <a:latin typeface="Arial"/>
                <a:ea typeface="Arial"/>
                <a:cs typeface="Arial"/>
                <a:sym typeface="Arial"/>
              </a:rPr>
              <a:t>DE DESEMPEÑO</a:t>
            </a:r>
            <a:endParaRPr b="1" sz="1600">
              <a:solidFill>
                <a:schemeClr val="lt1"/>
              </a:solidFill>
              <a:latin typeface="Arial"/>
              <a:ea typeface="Arial"/>
              <a:cs typeface="Arial"/>
              <a:sym typeface="Arial"/>
            </a:endParaRPr>
          </a:p>
        </p:txBody>
      </p:sp>
      <p:pic>
        <p:nvPicPr>
          <p:cNvPr id="182" name="Google Shape;182;p12"/>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3"/>
          <p:cNvSpPr txBox="1"/>
          <p:nvPr/>
        </p:nvSpPr>
        <p:spPr>
          <a:xfrm>
            <a:off x="509500" y="919076"/>
            <a:ext cx="8166187" cy="81560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DEFINICIÓN</a:t>
            </a:r>
            <a:endParaRPr sz="1600">
              <a:solidFill>
                <a:schemeClr val="dk1"/>
              </a:solidFill>
              <a:latin typeface="Calibri"/>
              <a:ea typeface="Calibri"/>
              <a:cs typeface="Calibri"/>
              <a:sym typeface="Calibri"/>
            </a:endParaRPr>
          </a:p>
          <a:p>
            <a:pPr indent="0" lvl="0" marL="0" marR="0" rtl="0" algn="l">
              <a:spcBef>
                <a:spcPts val="600"/>
              </a:spcBef>
              <a:spcAft>
                <a:spcPts val="0"/>
              </a:spcAft>
              <a:buNone/>
            </a:pPr>
            <a:r>
              <a:rPr lang="en-US" sz="1600">
                <a:solidFill>
                  <a:schemeClr val="dk1"/>
                </a:solidFill>
                <a:latin typeface="Calibri"/>
                <a:ea typeface="Calibri"/>
                <a:cs typeface="Calibri"/>
                <a:sym typeface="Calibri"/>
              </a:rPr>
              <a:t>La resolución de problemas de desempeño implica la </a:t>
            </a:r>
            <a:r>
              <a:rPr b="1" lang="en-US" sz="1600">
                <a:solidFill>
                  <a:schemeClr val="accent4"/>
                </a:solidFill>
                <a:latin typeface="Calibri"/>
                <a:ea typeface="Calibri"/>
                <a:cs typeface="Calibri"/>
                <a:sym typeface="Calibri"/>
              </a:rPr>
              <a:t>identificación y corrección de desviaciones o fallos en el proyecto</a:t>
            </a:r>
            <a:r>
              <a:rPr lang="en-US" sz="1600">
                <a:solidFill>
                  <a:schemeClr val="accent4"/>
                </a:solidFill>
                <a:latin typeface="Calibri"/>
                <a:ea typeface="Calibri"/>
                <a:cs typeface="Calibri"/>
                <a:sym typeface="Calibri"/>
              </a:rPr>
              <a:t> </a:t>
            </a:r>
            <a:r>
              <a:rPr lang="en-US" sz="1600">
                <a:solidFill>
                  <a:schemeClr val="dk1"/>
                </a:solidFill>
                <a:latin typeface="Calibri"/>
                <a:ea typeface="Calibri"/>
                <a:cs typeface="Calibri"/>
                <a:sym typeface="Calibri"/>
              </a:rPr>
              <a:t>antes de que afecten significativamente los objetivos del proyecto.</a:t>
            </a:r>
            <a:endParaRPr sz="1600">
              <a:solidFill>
                <a:schemeClr val="dk1"/>
              </a:solidFill>
              <a:latin typeface="Calibri"/>
              <a:ea typeface="Calibri"/>
              <a:cs typeface="Calibri"/>
              <a:sym typeface="Calibri"/>
            </a:endParaRPr>
          </a:p>
        </p:txBody>
      </p:sp>
      <p:sp>
        <p:nvSpPr>
          <p:cNvPr id="189" name="Google Shape;189;p13"/>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RESOLUCIÓN DE PROBLEMAS DE DESEMPEÑO</a:t>
            </a:r>
            <a:endParaRPr/>
          </a:p>
        </p:txBody>
      </p:sp>
      <p:pic>
        <p:nvPicPr>
          <p:cNvPr id="190" name="Google Shape;190;p13"/>
          <p:cNvPicPr preferRelativeResize="0"/>
          <p:nvPr/>
        </p:nvPicPr>
        <p:blipFill rotWithShape="1">
          <a:blip r:embed="rId3">
            <a:alphaModFix/>
          </a:blip>
          <a:srcRect b="0" l="0" r="0" t="0"/>
          <a:stretch/>
        </p:blipFill>
        <p:spPr>
          <a:xfrm>
            <a:off x="514434" y="1997242"/>
            <a:ext cx="8169275" cy="323674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4"/>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RESOLUCIÓN DE PROBLEMAS DE DESEMPEÑO</a:t>
            </a:r>
            <a:endParaRPr/>
          </a:p>
        </p:txBody>
      </p:sp>
      <p:sp>
        <p:nvSpPr>
          <p:cNvPr id="197" name="Google Shape;197;p14"/>
          <p:cNvSpPr txBox="1"/>
          <p:nvPr/>
        </p:nvSpPr>
        <p:spPr>
          <a:xfrm>
            <a:off x="509502" y="919076"/>
            <a:ext cx="2694678"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EJEMPLOS </a:t>
            </a:r>
            <a:endParaRPr b="1" sz="1600">
              <a:solidFill>
                <a:schemeClr val="dk1"/>
              </a:solidFill>
              <a:latin typeface="Calibri"/>
              <a:ea typeface="Calibri"/>
              <a:cs typeface="Calibri"/>
              <a:sym typeface="Calibri"/>
            </a:endParaRPr>
          </a:p>
        </p:txBody>
      </p:sp>
      <p:cxnSp>
        <p:nvCxnSpPr>
          <p:cNvPr id="198" name="Google Shape;198;p14"/>
          <p:cNvCxnSpPr/>
          <p:nvPr/>
        </p:nvCxnSpPr>
        <p:spPr>
          <a:xfrm>
            <a:off x="722046" y="1731558"/>
            <a:ext cx="0" cy="803095"/>
          </a:xfrm>
          <a:prstGeom prst="straightConnector1">
            <a:avLst/>
          </a:prstGeom>
          <a:noFill/>
          <a:ln cap="flat" cmpd="sng" w="12700">
            <a:solidFill>
              <a:schemeClr val="accent4"/>
            </a:solidFill>
            <a:prstDash val="solid"/>
            <a:round/>
            <a:headEnd len="sm" w="sm" type="none"/>
            <a:tailEnd len="sm" w="sm" type="none"/>
          </a:ln>
        </p:spPr>
      </p:cxnSp>
      <p:grpSp>
        <p:nvGrpSpPr>
          <p:cNvPr id="199" name="Google Shape;199;p14"/>
          <p:cNvGrpSpPr/>
          <p:nvPr/>
        </p:nvGrpSpPr>
        <p:grpSpPr>
          <a:xfrm>
            <a:off x="645704" y="1528688"/>
            <a:ext cx="6621369" cy="738664"/>
            <a:chOff x="645704" y="1528688"/>
            <a:chExt cx="6621369" cy="738664"/>
          </a:xfrm>
        </p:grpSpPr>
        <p:sp>
          <p:nvSpPr>
            <p:cNvPr id="200" name="Google Shape;200;p14"/>
            <p:cNvSpPr/>
            <p:nvPr/>
          </p:nvSpPr>
          <p:spPr>
            <a:xfrm>
              <a:off x="936446" y="1528688"/>
              <a:ext cx="6330627"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4"/>
                  </a:solidFill>
                  <a:latin typeface="Calibri"/>
                  <a:ea typeface="Calibri"/>
                  <a:cs typeface="Calibri"/>
                  <a:sym typeface="Calibri"/>
                </a:rPr>
                <a:t>PROBLEMAS DE CRONOGRAMA:</a:t>
              </a:r>
              <a:br>
                <a:rPr b="1" lang="en-US" sz="1600">
                  <a:solidFill>
                    <a:schemeClr val="accent4"/>
                  </a:solidFill>
                  <a:latin typeface="Calibri"/>
                  <a:ea typeface="Calibri"/>
                  <a:cs typeface="Calibri"/>
                  <a:sym typeface="Calibri"/>
                </a:rPr>
              </a:br>
              <a:r>
                <a:rPr lang="en-US" sz="1600">
                  <a:solidFill>
                    <a:schemeClr val="dk1"/>
                  </a:solidFill>
                  <a:latin typeface="Calibri"/>
                  <a:ea typeface="Calibri"/>
                  <a:cs typeface="Calibri"/>
                  <a:sym typeface="Calibri"/>
                </a:rPr>
                <a:t>Retrasos en entregables claves que requieren reprogramación o asignación de recursos adicionales.</a:t>
              </a:r>
              <a:endParaRPr/>
            </a:p>
          </p:txBody>
        </p:sp>
        <p:sp>
          <p:nvSpPr>
            <p:cNvPr id="201" name="Google Shape;201;p14"/>
            <p:cNvSpPr/>
            <p:nvPr/>
          </p:nvSpPr>
          <p:spPr>
            <a:xfrm>
              <a:off x="645704" y="1538460"/>
              <a:ext cx="152683" cy="152683"/>
            </a:xfrm>
            <a:prstGeom prst="mathPlus">
              <a:avLst>
                <a:gd fmla="val 15202" name="adj1"/>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grpSp>
      <p:grpSp>
        <p:nvGrpSpPr>
          <p:cNvPr id="202" name="Google Shape;202;p14"/>
          <p:cNvGrpSpPr/>
          <p:nvPr/>
        </p:nvGrpSpPr>
        <p:grpSpPr>
          <a:xfrm>
            <a:off x="645704" y="2566218"/>
            <a:ext cx="6837937" cy="492443"/>
            <a:chOff x="645704" y="2275228"/>
            <a:chExt cx="6837937" cy="492443"/>
          </a:xfrm>
        </p:grpSpPr>
        <p:sp>
          <p:nvSpPr>
            <p:cNvPr id="203" name="Google Shape;203;p14"/>
            <p:cNvSpPr/>
            <p:nvPr/>
          </p:nvSpPr>
          <p:spPr>
            <a:xfrm>
              <a:off x="936446" y="2275228"/>
              <a:ext cx="6547195"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4"/>
                  </a:solidFill>
                  <a:latin typeface="Calibri"/>
                  <a:ea typeface="Calibri"/>
                  <a:cs typeface="Calibri"/>
                  <a:sym typeface="Calibri"/>
                </a:rPr>
                <a:t>PROBLEMAS DE CALIDAD:</a:t>
              </a:r>
              <a:br>
                <a:rPr b="1" lang="en-US" sz="1600">
                  <a:solidFill>
                    <a:schemeClr val="accent4"/>
                  </a:solidFill>
                  <a:latin typeface="Calibri"/>
                  <a:ea typeface="Calibri"/>
                  <a:cs typeface="Calibri"/>
                  <a:sym typeface="Calibri"/>
                </a:rPr>
              </a:br>
              <a:r>
                <a:rPr lang="en-US" sz="1600">
                  <a:solidFill>
                    <a:schemeClr val="dk1"/>
                  </a:solidFill>
                  <a:latin typeface="Calibri"/>
                  <a:ea typeface="Calibri"/>
                  <a:cs typeface="Calibri"/>
                  <a:sym typeface="Calibri"/>
                </a:rPr>
                <a:t>Detectar fallos en productos entregados y emprender medidas de mejora.</a:t>
              </a:r>
              <a:endParaRPr/>
            </a:p>
          </p:txBody>
        </p:sp>
        <p:sp>
          <p:nvSpPr>
            <p:cNvPr id="204" name="Google Shape;204;p14"/>
            <p:cNvSpPr/>
            <p:nvPr/>
          </p:nvSpPr>
          <p:spPr>
            <a:xfrm>
              <a:off x="645704" y="2286116"/>
              <a:ext cx="152683" cy="152683"/>
            </a:xfrm>
            <a:prstGeom prst="mathPlus">
              <a:avLst>
                <a:gd fmla="val 15202" name="adj1"/>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grpSp>
      <p:grpSp>
        <p:nvGrpSpPr>
          <p:cNvPr id="205" name="Google Shape;205;p14"/>
          <p:cNvGrpSpPr/>
          <p:nvPr/>
        </p:nvGrpSpPr>
        <p:grpSpPr>
          <a:xfrm>
            <a:off x="645704" y="3357527"/>
            <a:ext cx="6509075" cy="738664"/>
            <a:chOff x="645704" y="3237212"/>
            <a:chExt cx="6509075" cy="738664"/>
          </a:xfrm>
        </p:grpSpPr>
        <p:sp>
          <p:nvSpPr>
            <p:cNvPr id="206" name="Google Shape;206;p14"/>
            <p:cNvSpPr/>
            <p:nvPr/>
          </p:nvSpPr>
          <p:spPr>
            <a:xfrm>
              <a:off x="936446" y="3237212"/>
              <a:ext cx="6218333"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4"/>
                  </a:solidFill>
                  <a:latin typeface="Calibri"/>
                  <a:ea typeface="Calibri"/>
                  <a:cs typeface="Calibri"/>
                  <a:sym typeface="Calibri"/>
                </a:rPr>
                <a:t>PROBLEMAS DE PRESUPUESTO:</a:t>
              </a:r>
              <a:br>
                <a:rPr b="1" lang="en-US" sz="1600">
                  <a:solidFill>
                    <a:schemeClr val="accent4"/>
                  </a:solidFill>
                  <a:latin typeface="Calibri"/>
                  <a:ea typeface="Calibri"/>
                  <a:cs typeface="Calibri"/>
                  <a:sym typeface="Calibri"/>
                </a:rPr>
              </a:br>
              <a:r>
                <a:rPr lang="en-US" sz="1600">
                  <a:solidFill>
                    <a:schemeClr val="dk1"/>
                  </a:solidFill>
                  <a:latin typeface="Calibri"/>
                  <a:ea typeface="Calibri"/>
                  <a:cs typeface="Calibri"/>
                  <a:sym typeface="Calibri"/>
                </a:rPr>
                <a:t>Costos excesivos que demandan ajustes en el alcance o renegociación con proveedores.</a:t>
              </a:r>
              <a:endParaRPr/>
            </a:p>
          </p:txBody>
        </p:sp>
        <p:sp>
          <p:nvSpPr>
            <p:cNvPr id="207" name="Google Shape;207;p14"/>
            <p:cNvSpPr/>
            <p:nvPr/>
          </p:nvSpPr>
          <p:spPr>
            <a:xfrm>
              <a:off x="645704" y="3237212"/>
              <a:ext cx="152683" cy="152683"/>
            </a:xfrm>
            <a:prstGeom prst="mathPlus">
              <a:avLst>
                <a:gd fmla="val 15202" name="adj1"/>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grpSp>
      <p:cxnSp>
        <p:nvCxnSpPr>
          <p:cNvPr id="208" name="Google Shape;208;p14"/>
          <p:cNvCxnSpPr/>
          <p:nvPr/>
        </p:nvCxnSpPr>
        <p:spPr>
          <a:xfrm>
            <a:off x="722046" y="2769269"/>
            <a:ext cx="0" cy="535405"/>
          </a:xfrm>
          <a:prstGeom prst="straightConnector1">
            <a:avLst/>
          </a:prstGeom>
          <a:noFill/>
          <a:ln cap="flat" cmpd="sng" w="12700">
            <a:solidFill>
              <a:schemeClr val="accent4"/>
            </a:solidFill>
            <a:prstDash val="solid"/>
            <a:round/>
            <a:headEnd len="sm" w="sm" type="none"/>
            <a:tailEnd len="sm" w="sm"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5"/>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RESOLUCIÓN DE PROBLEMAS DE DESEMPEÑO</a:t>
            </a:r>
            <a:endParaRPr/>
          </a:p>
        </p:txBody>
      </p:sp>
      <p:sp>
        <p:nvSpPr>
          <p:cNvPr id="215" name="Google Shape;215;p15"/>
          <p:cNvSpPr txBox="1"/>
          <p:nvPr/>
        </p:nvSpPr>
        <p:spPr>
          <a:xfrm>
            <a:off x="509501" y="919076"/>
            <a:ext cx="2762691" cy="292388"/>
          </a:xfrm>
          <a:prstGeom prst="rect">
            <a:avLst/>
          </a:prstGeom>
          <a:noFill/>
          <a:ln>
            <a:noFill/>
          </a:ln>
        </p:spPr>
        <p:txBody>
          <a:bodyPr anchorCtr="0" anchor="t" bIns="3600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BUENAS PRÁCTICAS </a:t>
            </a:r>
            <a:endParaRPr b="1" sz="1600">
              <a:solidFill>
                <a:schemeClr val="dk1"/>
              </a:solidFill>
              <a:latin typeface="Calibri"/>
              <a:ea typeface="Calibri"/>
              <a:cs typeface="Calibri"/>
              <a:sym typeface="Calibri"/>
            </a:endParaRPr>
          </a:p>
        </p:txBody>
      </p:sp>
      <p:grpSp>
        <p:nvGrpSpPr>
          <p:cNvPr id="216" name="Google Shape;216;p15"/>
          <p:cNvGrpSpPr/>
          <p:nvPr/>
        </p:nvGrpSpPr>
        <p:grpSpPr>
          <a:xfrm>
            <a:off x="1416424" y="1577793"/>
            <a:ext cx="6311153" cy="3213381"/>
            <a:chOff x="1416424" y="1553730"/>
            <a:chExt cx="6311153" cy="3213380"/>
          </a:xfrm>
        </p:grpSpPr>
        <p:grpSp>
          <p:nvGrpSpPr>
            <p:cNvPr id="217" name="Google Shape;217;p15"/>
            <p:cNvGrpSpPr/>
            <p:nvPr/>
          </p:nvGrpSpPr>
          <p:grpSpPr>
            <a:xfrm>
              <a:off x="1416424" y="1553730"/>
              <a:ext cx="6311153" cy="925201"/>
              <a:chOff x="848519" y="1385289"/>
              <a:chExt cx="6311153" cy="925201"/>
            </a:xfrm>
          </p:grpSpPr>
          <p:sp>
            <p:nvSpPr>
              <p:cNvPr id="218" name="Google Shape;218;p15"/>
              <p:cNvSpPr/>
              <p:nvPr/>
            </p:nvSpPr>
            <p:spPr>
              <a:xfrm>
                <a:off x="848519" y="1385289"/>
                <a:ext cx="6311153" cy="925200"/>
              </a:xfrm>
              <a:prstGeom prst="roundRect">
                <a:avLst>
                  <a:gd fmla="val 16667" name="adj"/>
                </a:avLst>
              </a:prstGeom>
              <a:solidFill>
                <a:srgbClr val="FFD7C1"/>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4"/>
                  </a:buClr>
                  <a:buSzPts val="1600"/>
                  <a:buFont typeface="Arial"/>
                  <a:buChar char="•"/>
                </a:pPr>
                <a:r>
                  <a:rPr lang="en-US" sz="1600">
                    <a:solidFill>
                      <a:schemeClr val="dk1"/>
                    </a:solidFill>
                    <a:latin typeface="Calibri"/>
                    <a:ea typeface="Calibri"/>
                    <a:cs typeface="Calibri"/>
                    <a:sym typeface="Calibri"/>
                  </a:rPr>
                  <a:t>Implementar un proceso formal de identificación y análisis</a:t>
                </a:r>
                <a:br>
                  <a:rPr lang="en-US" sz="1600">
                    <a:solidFill>
                      <a:schemeClr val="dk1"/>
                    </a:solidFill>
                    <a:latin typeface="Calibri"/>
                    <a:ea typeface="Calibri"/>
                    <a:cs typeface="Calibri"/>
                    <a:sym typeface="Calibri"/>
                  </a:rPr>
                </a:br>
                <a:r>
                  <a:rPr lang="en-US" sz="1600">
                    <a:solidFill>
                      <a:schemeClr val="dk1"/>
                    </a:solidFill>
                    <a:latin typeface="Calibri"/>
                    <a:ea typeface="Calibri"/>
                    <a:cs typeface="Calibri"/>
                    <a:sym typeface="Calibri"/>
                  </a:rPr>
                  <a:t>de causas raíz.</a:t>
                </a:r>
                <a:endParaRPr/>
              </a:p>
            </p:txBody>
          </p:sp>
          <p:sp>
            <p:nvSpPr>
              <p:cNvPr id="219" name="Google Shape;219;p15"/>
              <p:cNvSpPr/>
              <p:nvPr/>
            </p:nvSpPr>
            <p:spPr>
              <a:xfrm rot="-5400000">
                <a:off x="768110" y="1465699"/>
                <a:ext cx="925200" cy="764381"/>
              </a:xfrm>
              <a:prstGeom prst="round2SameRect">
                <a:avLst>
                  <a:gd fmla="val 16667" name="adj1"/>
                  <a:gd fmla="val 0" name="adj2"/>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20" name="Google Shape;220;p15"/>
            <p:cNvGrpSpPr/>
            <p:nvPr/>
          </p:nvGrpSpPr>
          <p:grpSpPr>
            <a:xfrm>
              <a:off x="1416424" y="2697820"/>
              <a:ext cx="6311153" cy="925201"/>
              <a:chOff x="848519" y="1385289"/>
              <a:chExt cx="6311153" cy="925201"/>
            </a:xfrm>
          </p:grpSpPr>
          <p:sp>
            <p:nvSpPr>
              <p:cNvPr id="221" name="Google Shape;221;p15"/>
              <p:cNvSpPr/>
              <p:nvPr/>
            </p:nvSpPr>
            <p:spPr>
              <a:xfrm>
                <a:off x="848519" y="1385289"/>
                <a:ext cx="6311153" cy="925200"/>
              </a:xfrm>
              <a:prstGeom prst="roundRect">
                <a:avLst>
                  <a:gd fmla="val 16667" name="adj"/>
                </a:avLst>
              </a:prstGeom>
              <a:solidFill>
                <a:srgbClr val="FFD7C1"/>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4"/>
                  </a:buClr>
                  <a:buSzPts val="1600"/>
                  <a:buFont typeface="Arial"/>
                  <a:buChar char="•"/>
                </a:pPr>
                <a:r>
                  <a:rPr lang="en-US" sz="1600">
                    <a:solidFill>
                      <a:schemeClr val="dk1"/>
                    </a:solidFill>
                    <a:latin typeface="Calibri"/>
                    <a:ea typeface="Calibri"/>
                    <a:cs typeface="Calibri"/>
                    <a:sym typeface="Calibri"/>
                  </a:rPr>
                  <a:t>Involucrar a las partes interesadas en la búsqueda de soluciones.</a:t>
                </a:r>
                <a:endParaRPr/>
              </a:p>
            </p:txBody>
          </p:sp>
          <p:sp>
            <p:nvSpPr>
              <p:cNvPr id="222" name="Google Shape;222;p15"/>
              <p:cNvSpPr/>
              <p:nvPr/>
            </p:nvSpPr>
            <p:spPr>
              <a:xfrm rot="-5400000">
                <a:off x="768110" y="1465699"/>
                <a:ext cx="925200" cy="764381"/>
              </a:xfrm>
              <a:prstGeom prst="round2SameRect">
                <a:avLst>
                  <a:gd fmla="val 16667" name="adj1"/>
                  <a:gd fmla="val 0" name="adj2"/>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23" name="Google Shape;223;p15"/>
            <p:cNvGrpSpPr/>
            <p:nvPr/>
          </p:nvGrpSpPr>
          <p:grpSpPr>
            <a:xfrm>
              <a:off x="1416424" y="3841910"/>
              <a:ext cx="6311153" cy="925200"/>
              <a:chOff x="848519" y="1385289"/>
              <a:chExt cx="6311153" cy="925201"/>
            </a:xfrm>
          </p:grpSpPr>
          <p:sp>
            <p:nvSpPr>
              <p:cNvPr id="224" name="Google Shape;224;p15"/>
              <p:cNvSpPr/>
              <p:nvPr/>
            </p:nvSpPr>
            <p:spPr>
              <a:xfrm>
                <a:off x="848519" y="1385289"/>
                <a:ext cx="6311153" cy="925200"/>
              </a:xfrm>
              <a:prstGeom prst="roundRect">
                <a:avLst>
                  <a:gd fmla="val 16667" name="adj"/>
                </a:avLst>
              </a:prstGeom>
              <a:solidFill>
                <a:srgbClr val="FFD7C1"/>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4"/>
                  </a:buClr>
                  <a:buSzPts val="1600"/>
                  <a:buFont typeface="Arial"/>
                  <a:buChar char="•"/>
                </a:pPr>
                <a:r>
                  <a:rPr lang="en-US" sz="1600">
                    <a:solidFill>
                      <a:schemeClr val="dk1"/>
                    </a:solidFill>
                    <a:latin typeface="Calibri"/>
                    <a:ea typeface="Calibri"/>
                    <a:cs typeface="Calibri"/>
                    <a:sym typeface="Calibri"/>
                  </a:rPr>
                  <a:t>Aplicar lecciones aprendidas de problemas anteriores para evitar recurrencias.</a:t>
                </a:r>
                <a:endParaRPr/>
              </a:p>
            </p:txBody>
          </p:sp>
          <p:sp>
            <p:nvSpPr>
              <p:cNvPr id="225" name="Google Shape;225;p15"/>
              <p:cNvSpPr/>
              <p:nvPr/>
            </p:nvSpPr>
            <p:spPr>
              <a:xfrm rot="-5400000">
                <a:off x="768110" y="1465699"/>
                <a:ext cx="925200" cy="764381"/>
              </a:xfrm>
              <a:prstGeom prst="round2SameRect">
                <a:avLst>
                  <a:gd fmla="val 16667" name="adj1"/>
                  <a:gd fmla="val 0" name="adj2"/>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pic>
        <p:nvPicPr>
          <p:cNvPr id="226" name="Google Shape;226;p15"/>
          <p:cNvPicPr preferRelativeResize="0"/>
          <p:nvPr/>
        </p:nvPicPr>
        <p:blipFill rotWithShape="1">
          <a:blip r:embed="rId3">
            <a:alphaModFix/>
          </a:blip>
          <a:srcRect b="0" l="0" r="0" t="0"/>
          <a:stretch/>
        </p:blipFill>
        <p:spPr>
          <a:xfrm>
            <a:off x="1508960" y="1798936"/>
            <a:ext cx="584535" cy="468681"/>
          </a:xfrm>
          <a:prstGeom prst="rect">
            <a:avLst/>
          </a:prstGeom>
          <a:noFill/>
          <a:ln>
            <a:noFill/>
          </a:ln>
        </p:spPr>
      </p:pic>
      <p:pic>
        <p:nvPicPr>
          <p:cNvPr id="227" name="Google Shape;227;p15"/>
          <p:cNvPicPr preferRelativeResize="0"/>
          <p:nvPr/>
        </p:nvPicPr>
        <p:blipFill rotWithShape="1">
          <a:blip r:embed="rId4">
            <a:alphaModFix/>
          </a:blip>
          <a:srcRect b="0" l="0" r="0" t="0"/>
          <a:stretch/>
        </p:blipFill>
        <p:spPr>
          <a:xfrm>
            <a:off x="1510965" y="2905625"/>
            <a:ext cx="580524" cy="580524"/>
          </a:xfrm>
          <a:prstGeom prst="rect">
            <a:avLst/>
          </a:prstGeom>
          <a:noFill/>
          <a:ln>
            <a:noFill/>
          </a:ln>
        </p:spPr>
      </p:pic>
      <p:pic>
        <p:nvPicPr>
          <p:cNvPr id="228" name="Google Shape;228;p15"/>
          <p:cNvPicPr preferRelativeResize="0"/>
          <p:nvPr/>
        </p:nvPicPr>
        <p:blipFill rotWithShape="1">
          <a:blip r:embed="rId5">
            <a:alphaModFix/>
          </a:blip>
          <a:srcRect b="0" l="0" r="0" t="0"/>
          <a:stretch/>
        </p:blipFill>
        <p:spPr>
          <a:xfrm>
            <a:off x="1514976" y="4073863"/>
            <a:ext cx="572503" cy="54358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6"/>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5" name="Google Shape;235;p16"/>
          <p:cNvSpPr txBox="1"/>
          <p:nvPr/>
        </p:nvSpPr>
        <p:spPr>
          <a:xfrm>
            <a:off x="1008063" y="3169972"/>
            <a:ext cx="5474156"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n-US" sz="2800">
                <a:solidFill>
                  <a:schemeClr val="lt1"/>
                </a:solidFill>
                <a:latin typeface="Arial"/>
                <a:ea typeface="Arial"/>
                <a:cs typeface="Arial"/>
                <a:sym typeface="Arial"/>
              </a:rPr>
              <a:t>INDICADORES DE DESEMPEÑO. </a:t>
            </a:r>
            <a:r>
              <a:rPr b="1" lang="en-US" sz="2800">
                <a:solidFill>
                  <a:schemeClr val="lt1"/>
                </a:solidFill>
                <a:latin typeface="Arial"/>
                <a:ea typeface="Arial"/>
                <a:cs typeface="Arial"/>
                <a:sym typeface="Arial"/>
              </a:rPr>
              <a:t>TÉCNICA EVM</a:t>
            </a:r>
            <a:endParaRPr b="1" sz="1600">
              <a:solidFill>
                <a:schemeClr val="lt1"/>
              </a:solidFill>
              <a:latin typeface="Arial"/>
              <a:ea typeface="Arial"/>
              <a:cs typeface="Arial"/>
              <a:sym typeface="Arial"/>
            </a:endParaRPr>
          </a:p>
        </p:txBody>
      </p:sp>
      <p:pic>
        <p:nvPicPr>
          <p:cNvPr id="236" name="Google Shape;236;p16"/>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7"/>
          <p:cNvSpPr txBox="1"/>
          <p:nvPr/>
        </p:nvSpPr>
        <p:spPr>
          <a:xfrm>
            <a:off x="509501" y="919076"/>
            <a:ext cx="3883112" cy="130805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DEFINICIÓN DE INDICADORES DE DESEMPEÑO EN EL PROYECTO</a:t>
            </a:r>
            <a:endParaRPr sz="1600">
              <a:solidFill>
                <a:schemeClr val="dk1"/>
              </a:solidFill>
              <a:latin typeface="Calibri"/>
              <a:ea typeface="Calibri"/>
              <a:cs typeface="Calibri"/>
              <a:sym typeface="Calibri"/>
            </a:endParaRPr>
          </a:p>
          <a:p>
            <a:pPr indent="0" lvl="0" marL="0" marR="0" rtl="0" algn="l">
              <a:spcBef>
                <a:spcPts val="600"/>
              </a:spcBef>
              <a:spcAft>
                <a:spcPts val="0"/>
              </a:spcAft>
              <a:buNone/>
            </a:pPr>
            <a:r>
              <a:rPr lang="en-US" sz="1600">
                <a:solidFill>
                  <a:schemeClr val="dk1"/>
                </a:solidFill>
                <a:latin typeface="Calibri"/>
                <a:ea typeface="Calibri"/>
                <a:cs typeface="Calibri"/>
                <a:sym typeface="Calibri"/>
              </a:rPr>
              <a:t>Los indicadores de desempeño son métricas específicas que </a:t>
            </a:r>
            <a:r>
              <a:rPr b="1" lang="en-US" sz="1600">
                <a:solidFill>
                  <a:schemeClr val="accent2"/>
                </a:solidFill>
                <a:latin typeface="Calibri"/>
                <a:ea typeface="Calibri"/>
                <a:cs typeface="Calibri"/>
                <a:sym typeface="Calibri"/>
              </a:rPr>
              <a:t>permiten evaluar el progreso y efectividad</a:t>
            </a:r>
            <a:r>
              <a:rPr lang="en-US" sz="1600">
                <a:solidFill>
                  <a:schemeClr val="dk1"/>
                </a:solidFill>
                <a:latin typeface="Calibri"/>
                <a:ea typeface="Calibri"/>
                <a:cs typeface="Calibri"/>
                <a:sym typeface="Calibri"/>
              </a:rPr>
              <a:t> del proyecto.</a:t>
            </a:r>
            <a:endParaRPr sz="1600">
              <a:solidFill>
                <a:schemeClr val="dk1"/>
              </a:solidFill>
              <a:latin typeface="Calibri"/>
              <a:ea typeface="Calibri"/>
              <a:cs typeface="Calibri"/>
              <a:sym typeface="Calibri"/>
            </a:endParaRPr>
          </a:p>
        </p:txBody>
      </p:sp>
      <p:sp>
        <p:nvSpPr>
          <p:cNvPr id="243" name="Google Shape;243;p17"/>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pic>
        <p:nvPicPr>
          <p:cNvPr id="244" name="Google Shape;244;p17"/>
          <p:cNvPicPr preferRelativeResize="0"/>
          <p:nvPr/>
        </p:nvPicPr>
        <p:blipFill rotWithShape="1">
          <a:blip r:embed="rId3">
            <a:alphaModFix/>
          </a:blip>
          <a:srcRect b="0" l="0" r="0" t="0"/>
          <a:stretch/>
        </p:blipFill>
        <p:spPr>
          <a:xfrm>
            <a:off x="4751388" y="0"/>
            <a:ext cx="4392612" cy="5715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18"/>
          <p:cNvSpPr txBox="1"/>
          <p:nvPr/>
        </p:nvSpPr>
        <p:spPr>
          <a:xfrm>
            <a:off x="509501" y="919076"/>
            <a:ext cx="6331283"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EJEMPLOS DE INDICADORES DE DESEMPEÑO EN EL PROYECTO</a:t>
            </a:r>
            <a:endParaRPr b="1" sz="1600">
              <a:solidFill>
                <a:schemeClr val="dk1"/>
              </a:solidFill>
              <a:latin typeface="Calibri"/>
              <a:ea typeface="Calibri"/>
              <a:cs typeface="Calibri"/>
              <a:sym typeface="Calibri"/>
            </a:endParaRPr>
          </a:p>
        </p:txBody>
      </p:sp>
      <p:sp>
        <p:nvSpPr>
          <p:cNvPr id="251" name="Google Shape;251;p18"/>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sp>
        <p:nvSpPr>
          <p:cNvPr id="252" name="Google Shape;252;p18"/>
          <p:cNvSpPr/>
          <p:nvPr/>
        </p:nvSpPr>
        <p:spPr>
          <a:xfrm>
            <a:off x="936446" y="1528688"/>
            <a:ext cx="6330627"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2"/>
                </a:solidFill>
                <a:latin typeface="Calibri"/>
                <a:ea typeface="Calibri"/>
                <a:cs typeface="Calibri"/>
                <a:sym typeface="Calibri"/>
              </a:rPr>
              <a:t>INDICADOR DE DESEMPEÑO DEL CRONOGRAMA (SPI):</a:t>
            </a:r>
            <a:br>
              <a:rPr b="1" lang="en-US" sz="1600">
                <a:solidFill>
                  <a:schemeClr val="accent2"/>
                </a:solidFill>
                <a:latin typeface="Calibri"/>
                <a:ea typeface="Calibri"/>
                <a:cs typeface="Calibri"/>
                <a:sym typeface="Calibri"/>
              </a:rPr>
            </a:br>
            <a:r>
              <a:rPr lang="en-US" sz="1600">
                <a:solidFill>
                  <a:schemeClr val="dk1"/>
                </a:solidFill>
                <a:latin typeface="Calibri"/>
                <a:ea typeface="Calibri"/>
                <a:cs typeface="Calibri"/>
                <a:sym typeface="Calibri"/>
              </a:rPr>
              <a:t>Mide el progreso del cronograma en relación con lo planeado.</a:t>
            </a:r>
            <a:endParaRPr/>
          </a:p>
        </p:txBody>
      </p:sp>
      <p:sp>
        <p:nvSpPr>
          <p:cNvPr id="253" name="Google Shape;253;p18"/>
          <p:cNvSpPr/>
          <p:nvPr/>
        </p:nvSpPr>
        <p:spPr>
          <a:xfrm>
            <a:off x="645704" y="1538460"/>
            <a:ext cx="152683" cy="152683"/>
          </a:xfrm>
          <a:prstGeom prst="mathPlus">
            <a:avLst>
              <a:gd fmla="val 15202" name="adj1"/>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accent2"/>
              </a:solidFill>
              <a:latin typeface="Calibri"/>
              <a:ea typeface="Calibri"/>
              <a:cs typeface="Calibri"/>
              <a:sym typeface="Calibri"/>
            </a:endParaRPr>
          </a:p>
        </p:txBody>
      </p:sp>
      <p:grpSp>
        <p:nvGrpSpPr>
          <p:cNvPr id="254" name="Google Shape;254;p18"/>
          <p:cNvGrpSpPr/>
          <p:nvPr/>
        </p:nvGrpSpPr>
        <p:grpSpPr>
          <a:xfrm>
            <a:off x="645704" y="2277462"/>
            <a:ext cx="6837937" cy="492443"/>
            <a:chOff x="645704" y="2566218"/>
            <a:chExt cx="6837937" cy="492443"/>
          </a:xfrm>
        </p:grpSpPr>
        <p:sp>
          <p:nvSpPr>
            <p:cNvPr id="255" name="Google Shape;255;p18"/>
            <p:cNvSpPr/>
            <p:nvPr/>
          </p:nvSpPr>
          <p:spPr>
            <a:xfrm>
              <a:off x="936446" y="2566218"/>
              <a:ext cx="6547195"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2"/>
                  </a:solidFill>
                  <a:latin typeface="Calibri"/>
                  <a:ea typeface="Calibri"/>
                  <a:cs typeface="Calibri"/>
                  <a:sym typeface="Calibri"/>
                </a:rPr>
                <a:t>INDICADOR DE DESEMPEÑO DE COSTOS (CPI):</a:t>
              </a:r>
              <a:br>
                <a:rPr lang="en-US" sz="1600">
                  <a:solidFill>
                    <a:schemeClr val="accent2"/>
                  </a:solidFill>
                  <a:latin typeface="Calibri"/>
                  <a:ea typeface="Calibri"/>
                  <a:cs typeface="Calibri"/>
                  <a:sym typeface="Calibri"/>
                </a:rPr>
              </a:br>
              <a:r>
                <a:rPr lang="en-US" sz="1600">
                  <a:solidFill>
                    <a:schemeClr val="dk1"/>
                  </a:solidFill>
                  <a:latin typeface="Calibri"/>
                  <a:ea typeface="Calibri"/>
                  <a:cs typeface="Calibri"/>
                  <a:sym typeface="Calibri"/>
                </a:rPr>
                <a:t>Evalúa si el proyecto está dentro del presupuesto.</a:t>
              </a:r>
              <a:endParaRPr/>
            </a:p>
          </p:txBody>
        </p:sp>
        <p:sp>
          <p:nvSpPr>
            <p:cNvPr id="256" name="Google Shape;256;p18"/>
            <p:cNvSpPr/>
            <p:nvPr/>
          </p:nvSpPr>
          <p:spPr>
            <a:xfrm>
              <a:off x="645704" y="2577106"/>
              <a:ext cx="152683" cy="152683"/>
            </a:xfrm>
            <a:prstGeom prst="mathPlus">
              <a:avLst>
                <a:gd fmla="val 15202" name="adj1"/>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accent2"/>
                </a:solidFill>
                <a:latin typeface="Calibri"/>
                <a:ea typeface="Calibri"/>
                <a:cs typeface="Calibri"/>
                <a:sym typeface="Calibri"/>
              </a:endParaRPr>
            </a:p>
          </p:txBody>
        </p:sp>
      </p:grpSp>
      <p:grpSp>
        <p:nvGrpSpPr>
          <p:cNvPr id="257" name="Google Shape;257;p18"/>
          <p:cNvGrpSpPr/>
          <p:nvPr/>
        </p:nvGrpSpPr>
        <p:grpSpPr>
          <a:xfrm>
            <a:off x="645704" y="3068771"/>
            <a:ext cx="6509075" cy="492443"/>
            <a:chOff x="645704" y="3357527"/>
            <a:chExt cx="6509075" cy="492443"/>
          </a:xfrm>
        </p:grpSpPr>
        <p:sp>
          <p:nvSpPr>
            <p:cNvPr id="258" name="Google Shape;258;p18"/>
            <p:cNvSpPr/>
            <p:nvPr/>
          </p:nvSpPr>
          <p:spPr>
            <a:xfrm>
              <a:off x="936446" y="3357527"/>
              <a:ext cx="6218333"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2"/>
                  </a:solidFill>
                  <a:latin typeface="Calibri"/>
                  <a:ea typeface="Calibri"/>
                  <a:cs typeface="Calibri"/>
                  <a:sym typeface="Calibri"/>
                </a:rPr>
                <a:t>TASA DE DEFECTOS:</a:t>
              </a:r>
              <a:endParaRPr/>
            </a:p>
            <a:p>
              <a:pPr indent="0" lvl="0" marL="0" marR="0" rtl="0" algn="l">
                <a:spcBef>
                  <a:spcPts val="0"/>
                </a:spcBef>
                <a:spcAft>
                  <a:spcPts val="0"/>
                </a:spcAft>
                <a:buNone/>
              </a:pPr>
              <a:r>
                <a:rPr lang="en-US" sz="1600">
                  <a:solidFill>
                    <a:schemeClr val="dk1"/>
                  </a:solidFill>
                  <a:latin typeface="Calibri"/>
                  <a:ea typeface="Calibri"/>
                  <a:cs typeface="Calibri"/>
                  <a:sym typeface="Calibri"/>
                </a:rPr>
                <a:t>Cantidad de errores o problemas en los entregables finales.</a:t>
              </a:r>
              <a:endParaRPr sz="1600">
                <a:solidFill>
                  <a:schemeClr val="dk1"/>
                </a:solidFill>
                <a:latin typeface="Calibri"/>
                <a:ea typeface="Calibri"/>
                <a:cs typeface="Calibri"/>
                <a:sym typeface="Calibri"/>
              </a:endParaRPr>
            </a:p>
          </p:txBody>
        </p:sp>
        <p:sp>
          <p:nvSpPr>
            <p:cNvPr id="259" name="Google Shape;259;p18"/>
            <p:cNvSpPr/>
            <p:nvPr/>
          </p:nvSpPr>
          <p:spPr>
            <a:xfrm>
              <a:off x="645704" y="3357527"/>
              <a:ext cx="152683" cy="152683"/>
            </a:xfrm>
            <a:prstGeom prst="mathPlus">
              <a:avLst>
                <a:gd fmla="val 15202" name="adj1"/>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accent2"/>
                </a:solidFill>
                <a:latin typeface="Calibri"/>
                <a:ea typeface="Calibri"/>
                <a:cs typeface="Calibri"/>
                <a:sym typeface="Calibri"/>
              </a:endParaRPr>
            </a:p>
          </p:txBody>
        </p:sp>
      </p:grpSp>
      <p:cxnSp>
        <p:nvCxnSpPr>
          <p:cNvPr id="260" name="Google Shape;260;p18"/>
          <p:cNvCxnSpPr/>
          <p:nvPr/>
        </p:nvCxnSpPr>
        <p:spPr>
          <a:xfrm>
            <a:off x="722046" y="2480513"/>
            <a:ext cx="0" cy="535405"/>
          </a:xfrm>
          <a:prstGeom prst="straightConnector1">
            <a:avLst/>
          </a:prstGeom>
          <a:noFill/>
          <a:ln cap="flat" cmpd="sng" w="12700">
            <a:solidFill>
              <a:schemeClr val="accent2"/>
            </a:solidFill>
            <a:prstDash val="solid"/>
            <a:round/>
            <a:headEnd len="sm" w="sm" type="none"/>
            <a:tailEnd len="sm" w="sm" type="none"/>
          </a:ln>
        </p:spPr>
      </p:cxnSp>
      <p:cxnSp>
        <p:nvCxnSpPr>
          <p:cNvPr id="261" name="Google Shape;261;p18"/>
          <p:cNvCxnSpPr/>
          <p:nvPr/>
        </p:nvCxnSpPr>
        <p:spPr>
          <a:xfrm>
            <a:off x="722046" y="1721233"/>
            <a:ext cx="0" cy="535405"/>
          </a:xfrm>
          <a:prstGeom prst="straightConnector1">
            <a:avLst/>
          </a:prstGeom>
          <a:noFill/>
          <a:ln cap="flat" cmpd="sng" w="12700">
            <a:solidFill>
              <a:schemeClr val="accent2"/>
            </a:solidFill>
            <a:prstDash val="solid"/>
            <a:round/>
            <a:headEnd len="sm" w="sm" type="none"/>
            <a:tailEnd len="sm" w="sm"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9"/>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sp>
        <p:nvSpPr>
          <p:cNvPr id="268" name="Google Shape;268;p19"/>
          <p:cNvSpPr txBox="1"/>
          <p:nvPr/>
        </p:nvSpPr>
        <p:spPr>
          <a:xfrm>
            <a:off x="509501" y="919076"/>
            <a:ext cx="2762691" cy="292388"/>
          </a:xfrm>
          <a:prstGeom prst="rect">
            <a:avLst/>
          </a:prstGeom>
          <a:noFill/>
          <a:ln>
            <a:noFill/>
          </a:ln>
        </p:spPr>
        <p:txBody>
          <a:bodyPr anchorCtr="0" anchor="t" bIns="3600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BUENAS PRÁCTICAS </a:t>
            </a:r>
            <a:endParaRPr b="1" sz="1600">
              <a:solidFill>
                <a:schemeClr val="dk1"/>
              </a:solidFill>
              <a:latin typeface="Calibri"/>
              <a:ea typeface="Calibri"/>
              <a:cs typeface="Calibri"/>
              <a:sym typeface="Calibri"/>
            </a:endParaRPr>
          </a:p>
        </p:txBody>
      </p:sp>
      <p:grpSp>
        <p:nvGrpSpPr>
          <p:cNvPr id="269" name="Google Shape;269;p19"/>
          <p:cNvGrpSpPr/>
          <p:nvPr/>
        </p:nvGrpSpPr>
        <p:grpSpPr>
          <a:xfrm>
            <a:off x="1416424" y="1577793"/>
            <a:ext cx="6311153" cy="3213381"/>
            <a:chOff x="1416424" y="1553730"/>
            <a:chExt cx="6311153" cy="3213380"/>
          </a:xfrm>
        </p:grpSpPr>
        <p:grpSp>
          <p:nvGrpSpPr>
            <p:cNvPr id="270" name="Google Shape;270;p19"/>
            <p:cNvGrpSpPr/>
            <p:nvPr/>
          </p:nvGrpSpPr>
          <p:grpSpPr>
            <a:xfrm>
              <a:off x="1416424" y="1553730"/>
              <a:ext cx="6311153" cy="925201"/>
              <a:chOff x="848519" y="1385289"/>
              <a:chExt cx="6311153" cy="925201"/>
            </a:xfrm>
          </p:grpSpPr>
          <p:sp>
            <p:nvSpPr>
              <p:cNvPr id="271" name="Google Shape;271;p19"/>
              <p:cNvSpPr/>
              <p:nvPr/>
            </p:nvSpPr>
            <p:spPr>
              <a:xfrm>
                <a:off x="848519" y="1385289"/>
                <a:ext cx="6311153" cy="925200"/>
              </a:xfrm>
              <a:prstGeom prst="roundRect">
                <a:avLst>
                  <a:gd fmla="val 16667" name="adj"/>
                </a:avLst>
              </a:prstGeom>
              <a:solidFill>
                <a:srgbClr val="FBC8C4"/>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2"/>
                  </a:buClr>
                  <a:buSzPts val="1600"/>
                  <a:buFont typeface="Arial"/>
                  <a:buChar char="•"/>
                </a:pPr>
                <a:r>
                  <a:rPr lang="en-US" sz="1600">
                    <a:solidFill>
                      <a:schemeClr val="dk1"/>
                    </a:solidFill>
                    <a:latin typeface="Calibri"/>
                    <a:ea typeface="Calibri"/>
                    <a:cs typeface="Calibri"/>
                    <a:sym typeface="Calibri"/>
                  </a:rPr>
                  <a:t>Establecer umbrales de alerta para cada indicador.</a:t>
                </a:r>
                <a:endParaRPr/>
              </a:p>
            </p:txBody>
          </p:sp>
          <p:sp>
            <p:nvSpPr>
              <p:cNvPr id="272" name="Google Shape;272;p19"/>
              <p:cNvSpPr/>
              <p:nvPr/>
            </p:nvSpPr>
            <p:spPr>
              <a:xfrm rot="-5400000">
                <a:off x="768110" y="1465699"/>
                <a:ext cx="925200" cy="764381"/>
              </a:xfrm>
              <a:prstGeom prst="round2SameRect">
                <a:avLst>
                  <a:gd fmla="val 16667" name="adj1"/>
                  <a:gd fmla="val 0" name="adj2"/>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73" name="Google Shape;273;p19"/>
            <p:cNvGrpSpPr/>
            <p:nvPr/>
          </p:nvGrpSpPr>
          <p:grpSpPr>
            <a:xfrm>
              <a:off x="1416424" y="2697820"/>
              <a:ext cx="6311153" cy="925201"/>
              <a:chOff x="848519" y="1385289"/>
              <a:chExt cx="6311153" cy="925201"/>
            </a:xfrm>
          </p:grpSpPr>
          <p:sp>
            <p:nvSpPr>
              <p:cNvPr id="274" name="Google Shape;274;p19"/>
              <p:cNvSpPr/>
              <p:nvPr/>
            </p:nvSpPr>
            <p:spPr>
              <a:xfrm>
                <a:off x="848519" y="1385289"/>
                <a:ext cx="6311153" cy="925200"/>
              </a:xfrm>
              <a:prstGeom prst="roundRect">
                <a:avLst>
                  <a:gd fmla="val 16667" name="adj"/>
                </a:avLst>
              </a:prstGeom>
              <a:solidFill>
                <a:srgbClr val="FBC8C4"/>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2"/>
                  </a:buClr>
                  <a:buSzPts val="1600"/>
                  <a:buFont typeface="Arial"/>
                  <a:buChar char="•"/>
                </a:pPr>
                <a:r>
                  <a:rPr lang="en-US" sz="1600">
                    <a:solidFill>
                      <a:schemeClr val="dk1"/>
                    </a:solidFill>
                    <a:latin typeface="Calibri"/>
                    <a:ea typeface="Calibri"/>
                    <a:cs typeface="Calibri"/>
                    <a:sym typeface="Calibri"/>
                  </a:rPr>
                  <a:t>Usar indicadores predictivos (leading indicators) que permitan anticipar problemas futuros.</a:t>
                </a:r>
                <a:endParaRPr/>
              </a:p>
            </p:txBody>
          </p:sp>
          <p:sp>
            <p:nvSpPr>
              <p:cNvPr id="275" name="Google Shape;275;p19"/>
              <p:cNvSpPr/>
              <p:nvPr/>
            </p:nvSpPr>
            <p:spPr>
              <a:xfrm rot="-5400000">
                <a:off x="768110" y="1465699"/>
                <a:ext cx="925200" cy="764381"/>
              </a:xfrm>
              <a:prstGeom prst="round2SameRect">
                <a:avLst>
                  <a:gd fmla="val 16667" name="adj1"/>
                  <a:gd fmla="val 0" name="adj2"/>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76" name="Google Shape;276;p19"/>
            <p:cNvGrpSpPr/>
            <p:nvPr/>
          </p:nvGrpSpPr>
          <p:grpSpPr>
            <a:xfrm>
              <a:off x="1416424" y="3841910"/>
              <a:ext cx="6311153" cy="925200"/>
              <a:chOff x="848519" y="1385289"/>
              <a:chExt cx="6311153" cy="925201"/>
            </a:xfrm>
          </p:grpSpPr>
          <p:sp>
            <p:nvSpPr>
              <p:cNvPr id="277" name="Google Shape;277;p19"/>
              <p:cNvSpPr/>
              <p:nvPr/>
            </p:nvSpPr>
            <p:spPr>
              <a:xfrm>
                <a:off x="848519" y="1385289"/>
                <a:ext cx="6311153" cy="925200"/>
              </a:xfrm>
              <a:prstGeom prst="roundRect">
                <a:avLst>
                  <a:gd fmla="val 16667" name="adj"/>
                </a:avLst>
              </a:prstGeom>
              <a:solidFill>
                <a:srgbClr val="FBC8C4"/>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2"/>
                  </a:buClr>
                  <a:buSzPts val="1600"/>
                  <a:buFont typeface="Arial"/>
                  <a:buChar char="•"/>
                </a:pPr>
                <a:r>
                  <a:rPr lang="en-US" sz="1600">
                    <a:solidFill>
                      <a:schemeClr val="dk1"/>
                    </a:solidFill>
                    <a:latin typeface="Calibri"/>
                    <a:ea typeface="Calibri"/>
                    <a:cs typeface="Calibri"/>
                    <a:sym typeface="Calibri"/>
                  </a:rPr>
                  <a:t>Revisar indicadores en cada fase del proyecto para ajustes oportunos.</a:t>
                </a:r>
                <a:endParaRPr/>
              </a:p>
            </p:txBody>
          </p:sp>
          <p:sp>
            <p:nvSpPr>
              <p:cNvPr id="278" name="Google Shape;278;p19"/>
              <p:cNvSpPr/>
              <p:nvPr/>
            </p:nvSpPr>
            <p:spPr>
              <a:xfrm rot="-5400000">
                <a:off x="768110" y="1465699"/>
                <a:ext cx="925200" cy="764381"/>
              </a:xfrm>
              <a:prstGeom prst="round2SameRect">
                <a:avLst>
                  <a:gd fmla="val 16667" name="adj1"/>
                  <a:gd fmla="val 0" name="adj2"/>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pic>
        <p:nvPicPr>
          <p:cNvPr id="279" name="Google Shape;279;p19"/>
          <p:cNvPicPr preferRelativeResize="0"/>
          <p:nvPr/>
        </p:nvPicPr>
        <p:blipFill rotWithShape="1">
          <a:blip r:embed="rId3">
            <a:alphaModFix/>
          </a:blip>
          <a:srcRect b="0" l="0" r="0" t="0"/>
          <a:stretch/>
        </p:blipFill>
        <p:spPr>
          <a:xfrm>
            <a:off x="1496729" y="2878570"/>
            <a:ext cx="604922" cy="604922"/>
          </a:xfrm>
          <a:prstGeom prst="rect">
            <a:avLst/>
          </a:prstGeom>
          <a:noFill/>
          <a:ln>
            <a:noFill/>
          </a:ln>
        </p:spPr>
      </p:pic>
      <p:pic>
        <p:nvPicPr>
          <p:cNvPr id="280" name="Google Shape;280;p19"/>
          <p:cNvPicPr preferRelativeResize="0"/>
          <p:nvPr/>
        </p:nvPicPr>
        <p:blipFill rotWithShape="1">
          <a:blip r:embed="rId4">
            <a:alphaModFix/>
          </a:blip>
          <a:srcRect b="0" l="0" r="0" t="0"/>
          <a:stretch/>
        </p:blipFill>
        <p:spPr>
          <a:xfrm>
            <a:off x="1514223" y="4045906"/>
            <a:ext cx="569935" cy="569935"/>
          </a:xfrm>
          <a:prstGeom prst="rect">
            <a:avLst/>
          </a:prstGeom>
          <a:noFill/>
          <a:ln>
            <a:noFill/>
          </a:ln>
        </p:spPr>
      </p:pic>
      <p:pic>
        <p:nvPicPr>
          <p:cNvPr id="281" name="Google Shape;281;p19"/>
          <p:cNvPicPr preferRelativeResize="0"/>
          <p:nvPr/>
        </p:nvPicPr>
        <p:blipFill rotWithShape="1">
          <a:blip r:embed="rId5">
            <a:alphaModFix/>
          </a:blip>
          <a:srcRect b="0" l="0" r="0" t="0"/>
          <a:stretch/>
        </p:blipFill>
        <p:spPr>
          <a:xfrm>
            <a:off x="1513222" y="1748945"/>
            <a:ext cx="571936" cy="57193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2"/>
          <p:cNvSpPr/>
          <p:nvPr/>
        </p:nvSpPr>
        <p:spPr>
          <a:xfrm>
            <a:off x="0" y="1"/>
            <a:ext cx="9144000" cy="5715000"/>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9" name="Google Shape;49;p2"/>
          <p:cNvPicPr preferRelativeResize="0"/>
          <p:nvPr/>
        </p:nvPicPr>
        <p:blipFill rotWithShape="1">
          <a:blip r:embed="rId3">
            <a:alphaModFix/>
          </a:blip>
          <a:srcRect b="0" l="0" r="0" t="0"/>
          <a:stretch/>
        </p:blipFill>
        <p:spPr>
          <a:xfrm>
            <a:off x="1" y="946969"/>
            <a:ext cx="2072213" cy="3898064"/>
          </a:xfrm>
          <a:prstGeom prst="rect">
            <a:avLst/>
          </a:prstGeom>
          <a:noFill/>
          <a:ln>
            <a:noFill/>
          </a:ln>
        </p:spPr>
      </p:pic>
      <p:sp>
        <p:nvSpPr>
          <p:cNvPr id="50" name="Google Shape;50;p2"/>
          <p:cNvSpPr/>
          <p:nvPr/>
        </p:nvSpPr>
        <p:spPr>
          <a:xfrm>
            <a:off x="149817" y="3724759"/>
            <a:ext cx="1037633" cy="1069383"/>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 name="Google Shape;51;p2"/>
          <p:cNvSpPr txBox="1"/>
          <p:nvPr/>
        </p:nvSpPr>
        <p:spPr>
          <a:xfrm>
            <a:off x="2519363" y="2540738"/>
            <a:ext cx="4581728" cy="81253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lang="en-US" sz="3300">
                <a:solidFill>
                  <a:schemeClr val="lt1"/>
                </a:solidFill>
                <a:latin typeface="Arial"/>
                <a:ea typeface="Arial"/>
                <a:cs typeface="Arial"/>
                <a:sym typeface="Arial"/>
              </a:rPr>
              <a:t>INTRODUCCIÓN</a:t>
            </a:r>
            <a:endParaRPr/>
          </a:p>
          <a:p>
            <a:pPr indent="0" lvl="0" marL="0" marR="0" rtl="0" algn="l">
              <a:lnSpc>
                <a:spcPct val="80000"/>
              </a:lnSpc>
              <a:spcBef>
                <a:spcPts val="0"/>
              </a:spcBef>
              <a:spcAft>
                <a:spcPts val="0"/>
              </a:spcAft>
              <a:buNone/>
            </a:pPr>
            <a:r>
              <a:rPr b="1" lang="en-US" sz="3300">
                <a:solidFill>
                  <a:schemeClr val="lt1"/>
                </a:solidFill>
                <a:latin typeface="Arial"/>
                <a:ea typeface="Arial"/>
                <a:cs typeface="Arial"/>
                <a:sym typeface="Arial"/>
              </a:rPr>
              <a:t>DE LA SESIÓN</a:t>
            </a:r>
            <a:endParaRPr/>
          </a:p>
        </p:txBody>
      </p:sp>
      <p:pic>
        <p:nvPicPr>
          <p:cNvPr id="52" name="Google Shape;52;p2"/>
          <p:cNvPicPr preferRelativeResize="0"/>
          <p:nvPr/>
        </p:nvPicPr>
        <p:blipFill rotWithShape="1">
          <a:blip r:embed="rId4">
            <a:alphaModFix amt="16000"/>
          </a:blip>
          <a:srcRect b="0" l="0" r="0" t="0"/>
          <a:stretch/>
        </p:blipFill>
        <p:spPr>
          <a:xfrm>
            <a:off x="334433" y="3817749"/>
            <a:ext cx="809264" cy="809264"/>
          </a:xfrm>
          <a:prstGeom prst="rect">
            <a:avLst/>
          </a:prstGeom>
          <a:noFill/>
          <a:ln>
            <a:noFill/>
          </a:ln>
        </p:spPr>
      </p:pic>
      <p:pic>
        <p:nvPicPr>
          <p:cNvPr id="53" name="Google Shape;53;p2"/>
          <p:cNvPicPr preferRelativeResize="0"/>
          <p:nvPr/>
        </p:nvPicPr>
        <p:blipFill rotWithShape="1">
          <a:blip r:embed="rId5">
            <a:alphaModFix/>
          </a:blip>
          <a:srcRect b="0" l="0" r="0" t="0"/>
          <a:stretch/>
        </p:blipFill>
        <p:spPr>
          <a:xfrm>
            <a:off x="2528619" y="2194222"/>
            <a:ext cx="202176" cy="20821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0"/>
          <p:cNvSpPr txBox="1"/>
          <p:nvPr/>
        </p:nvSpPr>
        <p:spPr>
          <a:xfrm>
            <a:off x="3030314" y="2146536"/>
            <a:ext cx="3408064" cy="1421928"/>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n-US" sz="3200">
                <a:solidFill>
                  <a:srgbClr val="7150A0"/>
                </a:solidFill>
                <a:latin typeface="Arial"/>
                <a:ea typeface="Arial"/>
                <a:cs typeface="Arial"/>
                <a:sym typeface="Arial"/>
              </a:rPr>
              <a:t>INDICADOR</a:t>
            </a:r>
            <a:br>
              <a:rPr b="1" lang="en-US" sz="3200">
                <a:solidFill>
                  <a:srgbClr val="7150A0"/>
                </a:solidFill>
                <a:latin typeface="Arial"/>
                <a:ea typeface="Arial"/>
                <a:cs typeface="Arial"/>
                <a:sym typeface="Arial"/>
              </a:rPr>
            </a:br>
            <a:r>
              <a:rPr lang="en-US" sz="3200">
                <a:solidFill>
                  <a:schemeClr val="dk1"/>
                </a:solidFill>
                <a:latin typeface="Arial"/>
                <a:ea typeface="Arial"/>
                <a:cs typeface="Arial"/>
                <a:sym typeface="Arial"/>
              </a:rPr>
              <a:t>DE</a:t>
            </a:r>
            <a:r>
              <a:rPr b="1" lang="en-US" sz="3200">
                <a:solidFill>
                  <a:srgbClr val="7150A0"/>
                </a:solidFill>
                <a:latin typeface="Arial"/>
                <a:ea typeface="Arial"/>
                <a:cs typeface="Arial"/>
                <a:sym typeface="Arial"/>
              </a:rPr>
              <a:t> </a:t>
            </a:r>
            <a:r>
              <a:rPr lang="en-US" sz="3200">
                <a:solidFill>
                  <a:schemeClr val="dk1"/>
                </a:solidFill>
                <a:latin typeface="Arial"/>
                <a:ea typeface="Arial"/>
                <a:cs typeface="Arial"/>
                <a:sym typeface="Arial"/>
              </a:rPr>
              <a:t>DESEMPEÑO</a:t>
            </a:r>
            <a:br>
              <a:rPr b="1" lang="en-US" sz="3200">
                <a:solidFill>
                  <a:schemeClr val="dk1"/>
                </a:solidFill>
                <a:latin typeface="Arial"/>
                <a:ea typeface="Arial"/>
                <a:cs typeface="Arial"/>
                <a:sym typeface="Arial"/>
              </a:rPr>
            </a:br>
            <a:r>
              <a:rPr b="1" lang="en-US" sz="3200">
                <a:solidFill>
                  <a:srgbClr val="7150A0"/>
                </a:solidFill>
                <a:latin typeface="Arial"/>
                <a:ea typeface="Arial"/>
                <a:cs typeface="Arial"/>
                <a:sym typeface="Arial"/>
              </a:rPr>
              <a:t>TÉCNICA EVM</a:t>
            </a:r>
            <a:endParaRPr/>
          </a:p>
        </p:txBody>
      </p:sp>
      <p:sp>
        <p:nvSpPr>
          <p:cNvPr id="288" name="Google Shape;288;p20"/>
          <p:cNvSpPr/>
          <p:nvPr/>
        </p:nvSpPr>
        <p:spPr>
          <a:xfrm>
            <a:off x="2456053" y="2253078"/>
            <a:ext cx="425980" cy="425980"/>
          </a:xfrm>
          <a:prstGeom prst="ellipse">
            <a:avLst/>
          </a:prstGeom>
          <a:solidFill>
            <a:srgbClr val="7150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89" name="Google Shape;289;p20"/>
          <p:cNvPicPr preferRelativeResize="0"/>
          <p:nvPr/>
        </p:nvPicPr>
        <p:blipFill rotWithShape="1">
          <a:blip r:embed="rId3">
            <a:alphaModFix/>
          </a:blip>
          <a:srcRect b="0" l="0" r="0" t="0"/>
          <a:stretch/>
        </p:blipFill>
        <p:spPr>
          <a:xfrm>
            <a:off x="2551398" y="2344912"/>
            <a:ext cx="235290" cy="24231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1"/>
          <p:cNvSpPr/>
          <p:nvPr/>
        </p:nvSpPr>
        <p:spPr>
          <a:xfrm>
            <a:off x="509502" y="919076"/>
            <a:ext cx="3883112" cy="426270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LAS PREGUNTAS DE LA ALTA GERENCIA: </a:t>
            </a:r>
            <a:endParaRPr/>
          </a:p>
          <a:p>
            <a:pPr indent="-182563" lvl="0" marL="182563" marR="0" rtl="0" algn="l">
              <a:spcBef>
                <a:spcPts val="600"/>
              </a:spcBef>
              <a:spcAft>
                <a:spcPts val="0"/>
              </a:spcAft>
              <a:buClr>
                <a:schemeClr val="dk1"/>
              </a:buClr>
              <a:buSzPts val="1600"/>
              <a:buFont typeface="Arial"/>
              <a:buChar char="•"/>
            </a:pPr>
            <a:r>
              <a:rPr lang="en-US" sz="1600">
                <a:solidFill>
                  <a:srgbClr val="000000"/>
                </a:solidFill>
                <a:latin typeface="Calibri"/>
                <a:ea typeface="Calibri"/>
                <a:cs typeface="Calibri"/>
                <a:sym typeface="Calibri"/>
              </a:rPr>
              <a:t>¿Cuándo terminará el proyecto?</a:t>
            </a:r>
            <a:endParaRPr/>
          </a:p>
          <a:p>
            <a:pPr indent="-182563" lvl="0" marL="182563" marR="0" rtl="0" algn="l">
              <a:spcBef>
                <a:spcPts val="0"/>
              </a:spcBef>
              <a:spcAft>
                <a:spcPts val="0"/>
              </a:spcAft>
              <a:buClr>
                <a:schemeClr val="dk1"/>
              </a:buClr>
              <a:buSzPts val="1600"/>
              <a:buFont typeface="Arial"/>
              <a:buChar char="•"/>
            </a:pPr>
            <a:r>
              <a:rPr lang="en-US" sz="1600">
                <a:solidFill>
                  <a:srgbClr val="000000"/>
                </a:solidFill>
                <a:latin typeface="Calibri"/>
                <a:ea typeface="Calibri"/>
                <a:cs typeface="Calibri"/>
                <a:sym typeface="Calibri"/>
              </a:rPr>
              <a:t>¿Cuánto dinero se ha gastado hasta el momento en el proyecto?</a:t>
            </a:r>
            <a:endParaRPr/>
          </a:p>
          <a:p>
            <a:pPr indent="-182563" lvl="0" marL="182563" marR="0" rtl="0" algn="l">
              <a:spcBef>
                <a:spcPts val="0"/>
              </a:spcBef>
              <a:spcAft>
                <a:spcPts val="0"/>
              </a:spcAft>
              <a:buClr>
                <a:schemeClr val="dk1"/>
              </a:buClr>
              <a:buSzPts val="1600"/>
              <a:buFont typeface="Arial"/>
              <a:buChar char="•"/>
            </a:pPr>
            <a:r>
              <a:rPr lang="en-US" sz="1600">
                <a:solidFill>
                  <a:srgbClr val="000000"/>
                </a:solidFill>
                <a:latin typeface="Calibri"/>
                <a:ea typeface="Calibri"/>
                <a:cs typeface="Calibri"/>
                <a:sym typeface="Calibri"/>
              </a:rPr>
              <a:t>¿Cuánto costará finalmente </a:t>
            </a:r>
            <a:br>
              <a:rPr lang="en-US" sz="1600">
                <a:solidFill>
                  <a:srgbClr val="000000"/>
                </a:solidFill>
                <a:latin typeface="Calibri"/>
                <a:ea typeface="Calibri"/>
                <a:cs typeface="Calibri"/>
                <a:sym typeface="Calibri"/>
              </a:rPr>
            </a:br>
            <a:r>
              <a:rPr lang="en-US" sz="1600">
                <a:solidFill>
                  <a:srgbClr val="000000"/>
                </a:solidFill>
                <a:latin typeface="Calibri"/>
                <a:ea typeface="Calibri"/>
                <a:cs typeface="Calibri"/>
                <a:sym typeface="Calibri"/>
              </a:rPr>
              <a:t>el proyecto?</a:t>
            </a:r>
            <a:endParaRPr/>
          </a:p>
          <a:p>
            <a:pPr indent="-80963" lvl="0" marL="182563" marR="0" rtl="0" algn="l">
              <a:spcBef>
                <a:spcPts val="0"/>
              </a:spcBef>
              <a:spcAft>
                <a:spcPts val="0"/>
              </a:spcAft>
              <a:buClr>
                <a:schemeClr val="dk1"/>
              </a:buClr>
              <a:buSzPts val="1600"/>
              <a:buFont typeface="Arial"/>
              <a:buNone/>
            </a:pPr>
            <a:r>
              <a:t/>
            </a:r>
            <a:endParaRPr sz="1600">
              <a:solidFill>
                <a:srgbClr val="000000"/>
              </a:solidFill>
              <a:latin typeface="Calibri"/>
              <a:ea typeface="Calibri"/>
              <a:cs typeface="Calibri"/>
              <a:sym typeface="Calibri"/>
            </a:endParaRPr>
          </a:p>
          <a:p>
            <a:pPr indent="-182563" lvl="0" marL="182563" marR="0" rtl="0" algn="l">
              <a:spcBef>
                <a:spcPts val="0"/>
              </a:spcBef>
              <a:spcAft>
                <a:spcPts val="0"/>
              </a:spcAft>
              <a:buClr>
                <a:schemeClr val="dk1"/>
              </a:buClr>
              <a:buSzPts val="1600"/>
              <a:buFont typeface="Arial"/>
              <a:buChar char="•"/>
            </a:pPr>
            <a:r>
              <a:rPr lang="en-US" sz="1600">
                <a:solidFill>
                  <a:srgbClr val="000000"/>
                </a:solidFill>
                <a:latin typeface="Calibri"/>
                <a:ea typeface="Calibri"/>
                <a:cs typeface="Calibri"/>
                <a:sym typeface="Calibri"/>
              </a:rPr>
              <a:t>El valor ganado es una herramienta para evaluar el desempeño del proyecto, utilizada durante el grupo de procesos de monitoreo y control para </a:t>
            </a:r>
            <a:r>
              <a:rPr b="1" lang="en-US" sz="1600" u="sng">
                <a:solidFill>
                  <a:schemeClr val="accent2"/>
                </a:solidFill>
                <a:latin typeface="Calibri"/>
                <a:ea typeface="Calibri"/>
                <a:cs typeface="Calibri"/>
                <a:sym typeface="Calibri"/>
              </a:rPr>
              <a:t>obtener una medida objetiva de cuánto trabajo se ha realizado con respecto a lo planeado.</a:t>
            </a:r>
            <a:endParaRPr/>
          </a:p>
          <a:p>
            <a:pPr indent="-80963" lvl="0" marL="182563"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600"/>
              <a:buFont typeface="Arial"/>
              <a:buChar char="•"/>
            </a:pPr>
            <a:r>
              <a:rPr lang="en-US" sz="1600">
                <a:solidFill>
                  <a:srgbClr val="000000"/>
                </a:solidFill>
                <a:latin typeface="Calibri"/>
                <a:ea typeface="Calibri"/>
                <a:cs typeface="Calibri"/>
                <a:sym typeface="Calibri"/>
              </a:rPr>
              <a:t>La gestión del valor ganado es conocida en inglés por sus siglas </a:t>
            </a:r>
            <a:r>
              <a:rPr b="1" lang="en-US" sz="1600">
                <a:solidFill>
                  <a:schemeClr val="accent5"/>
                </a:solidFill>
                <a:latin typeface="Calibri"/>
                <a:ea typeface="Calibri"/>
                <a:cs typeface="Calibri"/>
                <a:sym typeface="Calibri"/>
              </a:rPr>
              <a:t>EVM (Earned Value Management).</a:t>
            </a:r>
            <a:endParaRPr/>
          </a:p>
        </p:txBody>
      </p:sp>
      <p:sp>
        <p:nvSpPr>
          <p:cNvPr id="296" name="Google Shape;296;p21"/>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pic>
        <p:nvPicPr>
          <p:cNvPr id="297" name="Google Shape;297;p21"/>
          <p:cNvPicPr preferRelativeResize="0"/>
          <p:nvPr/>
        </p:nvPicPr>
        <p:blipFill rotWithShape="1">
          <a:blip r:embed="rId3">
            <a:alphaModFix/>
          </a:blip>
          <a:srcRect b="0" l="0" r="0" t="0"/>
          <a:stretch/>
        </p:blipFill>
        <p:spPr>
          <a:xfrm>
            <a:off x="4751387" y="517525"/>
            <a:ext cx="3924301" cy="471646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2"/>
          <p:cNvSpPr txBox="1"/>
          <p:nvPr/>
        </p:nvSpPr>
        <p:spPr>
          <a:xfrm>
            <a:off x="509502" y="919076"/>
            <a:ext cx="3883112" cy="204671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TÉCNICA EVM</a:t>
            </a:r>
            <a:endParaRPr sz="1600">
              <a:solidFill>
                <a:schemeClr val="dk1"/>
              </a:solidFill>
              <a:latin typeface="Calibri"/>
              <a:ea typeface="Calibri"/>
              <a:cs typeface="Calibri"/>
              <a:sym typeface="Calibri"/>
            </a:endParaRPr>
          </a:p>
          <a:p>
            <a:pPr indent="-182563" lvl="0" marL="182563" marR="0" rtl="0" algn="l">
              <a:spcBef>
                <a:spcPts val="60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EVM es una técnica de gestión de proyectos que integra el alcance, el cronograma y los costos para evaluar el rendimiento del proyecto.</a:t>
            </a:r>
            <a:endParaRPr/>
          </a:p>
          <a:p>
            <a:pPr indent="-80963" lvl="0" marL="182563"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Para llevar a cabo la gestión del valor ganado es necesario calcular tres valores: </a:t>
            </a:r>
            <a:endParaRPr/>
          </a:p>
        </p:txBody>
      </p:sp>
      <p:sp>
        <p:nvSpPr>
          <p:cNvPr id="304" name="Google Shape;304;p22"/>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pic>
        <p:nvPicPr>
          <p:cNvPr id="305" name="Google Shape;305;p22"/>
          <p:cNvPicPr preferRelativeResize="0"/>
          <p:nvPr/>
        </p:nvPicPr>
        <p:blipFill rotWithShape="1">
          <a:blip r:embed="rId3">
            <a:alphaModFix/>
          </a:blip>
          <a:srcRect b="0" l="0" r="0" t="0"/>
          <a:stretch/>
        </p:blipFill>
        <p:spPr>
          <a:xfrm>
            <a:off x="4751388" y="919077"/>
            <a:ext cx="3924299" cy="2943224"/>
          </a:xfrm>
          <a:prstGeom prst="rect">
            <a:avLst/>
          </a:prstGeom>
          <a:noFill/>
          <a:ln>
            <a:noFill/>
          </a:ln>
        </p:spPr>
      </p:pic>
      <p:sp>
        <p:nvSpPr>
          <p:cNvPr id="306" name="Google Shape;306;p22"/>
          <p:cNvSpPr/>
          <p:nvPr/>
        </p:nvSpPr>
        <p:spPr>
          <a:xfrm>
            <a:off x="498313" y="3119028"/>
            <a:ext cx="3894300" cy="501005"/>
          </a:xfrm>
          <a:prstGeom prst="roundRect">
            <a:avLst>
              <a:gd fmla="val 18326" name="adj"/>
            </a:avLst>
          </a:prstGeom>
          <a:solidFill>
            <a:srgbClr val="00B1C2"/>
          </a:solidFill>
          <a:ln>
            <a:noFill/>
          </a:ln>
        </p:spPr>
        <p:txBody>
          <a:bodyPr anchorCtr="0" anchor="ctr" bIns="45700" lIns="324000" spcFirstLastPara="1" rIns="91425" wrap="square" tIns="45700">
            <a:noAutofit/>
          </a:bodyPr>
          <a:lstStyle/>
          <a:p>
            <a:pPr indent="0" lvl="0" marL="4763" marR="0" rtl="0" algn="l">
              <a:spcBef>
                <a:spcPts val="0"/>
              </a:spcBef>
              <a:spcAft>
                <a:spcPts val="0"/>
              </a:spcAft>
              <a:buNone/>
            </a:pPr>
            <a:r>
              <a:rPr lang="en-US" sz="1600">
                <a:solidFill>
                  <a:schemeClr val="lt1"/>
                </a:solidFill>
                <a:latin typeface="Calibri"/>
                <a:ea typeface="Calibri"/>
                <a:cs typeface="Calibri"/>
                <a:sym typeface="Calibri"/>
              </a:rPr>
              <a:t>Valor planificado (PV: Plan Value). </a:t>
            </a:r>
            <a:endParaRPr/>
          </a:p>
        </p:txBody>
      </p:sp>
      <p:grpSp>
        <p:nvGrpSpPr>
          <p:cNvPr id="307" name="Google Shape;307;p22"/>
          <p:cNvGrpSpPr/>
          <p:nvPr/>
        </p:nvGrpSpPr>
        <p:grpSpPr>
          <a:xfrm>
            <a:off x="286263" y="3167657"/>
            <a:ext cx="459474" cy="403823"/>
            <a:chOff x="5892512" y="2805541"/>
            <a:chExt cx="459474" cy="403823"/>
          </a:xfrm>
        </p:grpSpPr>
        <p:sp>
          <p:nvSpPr>
            <p:cNvPr id="308" name="Google Shape;308;p22"/>
            <p:cNvSpPr/>
            <p:nvPr/>
          </p:nvSpPr>
          <p:spPr>
            <a:xfrm>
              <a:off x="5956277" y="2824919"/>
              <a:ext cx="395709" cy="376075"/>
            </a:xfrm>
            <a:prstGeom prst="ellipse">
              <a:avLst/>
            </a:prstGeom>
            <a:solidFill>
              <a:srgbClr val="0B82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09" name="Google Shape;309;p22"/>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10" name="Google Shape;310;p22"/>
            <p:cNvSpPr/>
            <p:nvPr/>
          </p:nvSpPr>
          <p:spPr>
            <a:xfrm rot="5400000">
              <a:off x="6076285" y="2946262"/>
              <a:ext cx="186870" cy="122381"/>
            </a:xfrm>
            <a:prstGeom prst="triangle">
              <a:avLst>
                <a:gd fmla="val 50000" name="adj"/>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grpSp>
      <p:sp>
        <p:nvSpPr>
          <p:cNvPr id="311" name="Google Shape;311;p22"/>
          <p:cNvSpPr/>
          <p:nvPr/>
        </p:nvSpPr>
        <p:spPr>
          <a:xfrm>
            <a:off x="498313" y="4294919"/>
            <a:ext cx="3894300" cy="501005"/>
          </a:xfrm>
          <a:prstGeom prst="roundRect">
            <a:avLst>
              <a:gd fmla="val 18326" name="adj"/>
            </a:avLst>
          </a:prstGeom>
          <a:solidFill>
            <a:srgbClr val="EE4639"/>
          </a:solidFill>
          <a:ln>
            <a:noFill/>
          </a:ln>
        </p:spPr>
        <p:txBody>
          <a:bodyPr anchorCtr="0" anchor="ctr" bIns="45700" lIns="324000" spcFirstLastPara="1" rIns="91425" wrap="square" tIns="45700">
            <a:noAutofit/>
          </a:bodyPr>
          <a:lstStyle/>
          <a:p>
            <a:pPr indent="0" lvl="0" marL="4763" marR="0" rtl="0" algn="l">
              <a:spcBef>
                <a:spcPts val="0"/>
              </a:spcBef>
              <a:spcAft>
                <a:spcPts val="0"/>
              </a:spcAft>
              <a:buNone/>
            </a:pPr>
            <a:r>
              <a:rPr lang="en-US" sz="1600">
                <a:solidFill>
                  <a:schemeClr val="lt1"/>
                </a:solidFill>
                <a:latin typeface="Calibri"/>
                <a:ea typeface="Calibri"/>
                <a:cs typeface="Calibri"/>
                <a:sym typeface="Calibri"/>
              </a:rPr>
              <a:t>Valor ganado (EV: Earned Value) o valor del trabajo realizado.</a:t>
            </a:r>
            <a:endParaRPr sz="1600">
              <a:solidFill>
                <a:schemeClr val="lt1"/>
              </a:solidFill>
              <a:latin typeface="Calibri"/>
              <a:ea typeface="Calibri"/>
              <a:cs typeface="Calibri"/>
              <a:sym typeface="Calibri"/>
            </a:endParaRPr>
          </a:p>
        </p:txBody>
      </p:sp>
      <p:grpSp>
        <p:nvGrpSpPr>
          <p:cNvPr id="312" name="Google Shape;312;p22"/>
          <p:cNvGrpSpPr/>
          <p:nvPr/>
        </p:nvGrpSpPr>
        <p:grpSpPr>
          <a:xfrm>
            <a:off x="283397" y="4343548"/>
            <a:ext cx="459474" cy="403823"/>
            <a:chOff x="5892512" y="2805541"/>
            <a:chExt cx="459474" cy="403823"/>
          </a:xfrm>
        </p:grpSpPr>
        <p:sp>
          <p:nvSpPr>
            <p:cNvPr id="313" name="Google Shape;313;p22"/>
            <p:cNvSpPr/>
            <p:nvPr/>
          </p:nvSpPr>
          <p:spPr>
            <a:xfrm>
              <a:off x="5956277" y="2824919"/>
              <a:ext cx="395709" cy="376075"/>
            </a:xfrm>
            <a:prstGeom prst="ellipse">
              <a:avLst/>
            </a:prstGeom>
            <a:solidFill>
              <a:srgbClr val="B736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14" name="Google Shape;314;p22"/>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15" name="Google Shape;315;p22"/>
            <p:cNvSpPr/>
            <p:nvPr/>
          </p:nvSpPr>
          <p:spPr>
            <a:xfrm rot="5400000">
              <a:off x="6076285" y="2946262"/>
              <a:ext cx="186870" cy="122381"/>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grpSp>
      <p:sp>
        <p:nvSpPr>
          <p:cNvPr id="316" name="Google Shape;316;p22"/>
          <p:cNvSpPr/>
          <p:nvPr/>
        </p:nvSpPr>
        <p:spPr>
          <a:xfrm>
            <a:off x="498313" y="3706477"/>
            <a:ext cx="3894300" cy="501005"/>
          </a:xfrm>
          <a:prstGeom prst="roundRect">
            <a:avLst>
              <a:gd fmla="val 18326" name="adj"/>
            </a:avLst>
          </a:prstGeom>
          <a:solidFill>
            <a:schemeClr val="accent3"/>
          </a:solidFill>
          <a:ln>
            <a:noFill/>
          </a:ln>
        </p:spPr>
        <p:txBody>
          <a:bodyPr anchorCtr="0" anchor="ctr" bIns="45700" lIns="324000" spcFirstLastPara="1" rIns="91425" wrap="square" tIns="45700">
            <a:noAutofit/>
          </a:bodyPr>
          <a:lstStyle/>
          <a:p>
            <a:pPr indent="0" lvl="0" marL="4763" marR="0" rtl="0" algn="l">
              <a:spcBef>
                <a:spcPts val="0"/>
              </a:spcBef>
              <a:spcAft>
                <a:spcPts val="0"/>
              </a:spcAft>
              <a:buNone/>
            </a:pPr>
            <a:r>
              <a:rPr lang="en-US" sz="1600">
                <a:solidFill>
                  <a:schemeClr val="lt1"/>
                </a:solidFill>
                <a:latin typeface="Calibri"/>
                <a:ea typeface="Calibri"/>
                <a:cs typeface="Calibri"/>
                <a:sym typeface="Calibri"/>
              </a:rPr>
              <a:t>Costo real (AC: Actual Cost).</a:t>
            </a:r>
            <a:endParaRPr/>
          </a:p>
        </p:txBody>
      </p:sp>
      <p:grpSp>
        <p:nvGrpSpPr>
          <p:cNvPr id="317" name="Google Shape;317;p22"/>
          <p:cNvGrpSpPr/>
          <p:nvPr/>
        </p:nvGrpSpPr>
        <p:grpSpPr>
          <a:xfrm>
            <a:off x="283397" y="3755106"/>
            <a:ext cx="459474" cy="403823"/>
            <a:chOff x="5892512" y="2805541"/>
            <a:chExt cx="459474" cy="403823"/>
          </a:xfrm>
        </p:grpSpPr>
        <p:sp>
          <p:nvSpPr>
            <p:cNvPr id="318" name="Google Shape;318;p22"/>
            <p:cNvSpPr/>
            <p:nvPr/>
          </p:nvSpPr>
          <p:spPr>
            <a:xfrm>
              <a:off x="5956277" y="2824919"/>
              <a:ext cx="395709" cy="376075"/>
            </a:xfrm>
            <a:prstGeom prst="ellipse">
              <a:avLst/>
            </a:prstGeom>
            <a:solidFill>
              <a:srgbClr val="6C903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19" name="Google Shape;319;p22"/>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20" name="Google Shape;320;p22"/>
            <p:cNvSpPr/>
            <p:nvPr/>
          </p:nvSpPr>
          <p:spPr>
            <a:xfrm rot="5400000">
              <a:off x="6076285" y="2946262"/>
              <a:ext cx="186870" cy="122381"/>
            </a:xfrm>
            <a:prstGeom prst="triangle">
              <a:avLst>
                <a:gd fmla="val 50000" name="adj"/>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3"/>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sp>
        <p:nvSpPr>
          <p:cNvPr id="327" name="Google Shape;327;p23"/>
          <p:cNvSpPr txBox="1"/>
          <p:nvPr/>
        </p:nvSpPr>
        <p:spPr>
          <a:xfrm>
            <a:off x="509502" y="919076"/>
            <a:ext cx="3883112"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TÉCNICA EVM</a:t>
            </a:r>
            <a:endParaRPr sz="1600">
              <a:solidFill>
                <a:schemeClr val="dk1"/>
              </a:solidFill>
              <a:latin typeface="Calibri"/>
              <a:ea typeface="Calibri"/>
              <a:cs typeface="Calibri"/>
              <a:sym typeface="Calibri"/>
            </a:endParaRPr>
          </a:p>
        </p:txBody>
      </p:sp>
      <p:sp>
        <p:nvSpPr>
          <p:cNvPr id="328" name="Google Shape;328;p23"/>
          <p:cNvSpPr/>
          <p:nvPr/>
        </p:nvSpPr>
        <p:spPr>
          <a:xfrm>
            <a:off x="498313" y="1871325"/>
            <a:ext cx="2555912" cy="501005"/>
          </a:xfrm>
          <a:prstGeom prst="roundRect">
            <a:avLst>
              <a:gd fmla="val 18326" name="adj"/>
            </a:avLst>
          </a:prstGeom>
          <a:solidFill>
            <a:srgbClr val="00B1C2"/>
          </a:solidFill>
          <a:ln>
            <a:noFill/>
          </a:ln>
        </p:spPr>
        <p:txBody>
          <a:bodyPr anchorCtr="0" anchor="ctr" bIns="45700" lIns="91425" spcFirstLastPara="1" rIns="91425" wrap="square" tIns="45700">
            <a:noAutofit/>
          </a:bodyPr>
          <a:lstStyle/>
          <a:p>
            <a:pPr indent="0" lvl="0" marL="11430" marR="0" rtl="0" algn="ctr">
              <a:spcBef>
                <a:spcPts val="0"/>
              </a:spcBef>
              <a:spcAft>
                <a:spcPts val="0"/>
              </a:spcAft>
              <a:buNone/>
            </a:pPr>
            <a:r>
              <a:rPr b="1" lang="en-US" sz="1500">
                <a:solidFill>
                  <a:schemeClr val="lt1"/>
                </a:solidFill>
                <a:latin typeface="Calibri"/>
                <a:ea typeface="Calibri"/>
                <a:cs typeface="Calibri"/>
                <a:sym typeface="Calibri"/>
              </a:rPr>
              <a:t>Valor planificado </a:t>
            </a:r>
            <a:endParaRPr/>
          </a:p>
          <a:p>
            <a:pPr indent="0" lvl="0" marL="11430" marR="0" rtl="0" algn="ctr">
              <a:spcBef>
                <a:spcPts val="0"/>
              </a:spcBef>
              <a:spcAft>
                <a:spcPts val="0"/>
              </a:spcAft>
              <a:buNone/>
            </a:pPr>
            <a:r>
              <a:rPr b="1" lang="en-US" sz="1500">
                <a:solidFill>
                  <a:schemeClr val="lt1"/>
                </a:solidFill>
                <a:latin typeface="Calibri"/>
                <a:ea typeface="Calibri"/>
                <a:cs typeface="Calibri"/>
                <a:sym typeface="Calibri"/>
              </a:rPr>
              <a:t>(PV 🡪  Planned Value)</a:t>
            </a:r>
            <a:endParaRPr/>
          </a:p>
        </p:txBody>
      </p:sp>
      <p:sp>
        <p:nvSpPr>
          <p:cNvPr id="329" name="Google Shape;329;p23"/>
          <p:cNvSpPr/>
          <p:nvPr/>
        </p:nvSpPr>
        <p:spPr>
          <a:xfrm>
            <a:off x="498313" y="2445876"/>
            <a:ext cx="2555912" cy="1748619"/>
          </a:xfrm>
          <a:prstGeom prst="roundRect">
            <a:avLst>
              <a:gd fmla="val 2748" name="adj"/>
            </a:avLst>
          </a:prstGeom>
          <a:solidFill>
            <a:srgbClr val="D1EFF4"/>
          </a:solidFill>
          <a:ln>
            <a:noFill/>
          </a:ln>
        </p:spPr>
        <p:txBody>
          <a:bodyPr anchorCtr="0" anchor="t" bIns="45700" lIns="108000" spcFirstLastPara="1" rIns="36000" wrap="square" tIns="108000">
            <a:noAutofit/>
          </a:bodyPr>
          <a:lstStyle/>
          <a:p>
            <a:pPr indent="-134938" lvl="0" marL="222250" marR="0" rtl="0" algn="l">
              <a:spcBef>
                <a:spcPts val="0"/>
              </a:spcBef>
              <a:spcAft>
                <a:spcPts val="0"/>
              </a:spcAft>
              <a:buClr>
                <a:srgbClr val="00B1C2"/>
              </a:buClr>
              <a:buSzPts val="1600"/>
              <a:buFont typeface="Arial"/>
              <a:buChar char="•"/>
            </a:pPr>
            <a:r>
              <a:rPr lang="en-US" sz="1600">
                <a:solidFill>
                  <a:schemeClr val="dk1"/>
                </a:solidFill>
                <a:latin typeface="Calibri"/>
                <a:ea typeface="Calibri"/>
                <a:cs typeface="Calibri"/>
                <a:sym typeface="Calibri"/>
              </a:rPr>
              <a:t>Es el valor planificado monetario de lo que se espera recibir al final del proyecto.</a:t>
            </a:r>
            <a:endParaRPr/>
          </a:p>
          <a:p>
            <a:pPr indent="-33338" lvl="0" marL="222250" marR="0" rtl="0" algn="l">
              <a:spcBef>
                <a:spcPts val="0"/>
              </a:spcBef>
              <a:spcAft>
                <a:spcPts val="0"/>
              </a:spcAft>
              <a:buClr>
                <a:srgbClr val="00B1C2"/>
              </a:buClr>
              <a:buSzPts val="1600"/>
              <a:buFont typeface="Arial"/>
              <a:buNone/>
            </a:pPr>
            <a:r>
              <a:t/>
            </a:r>
            <a:endParaRPr sz="1600">
              <a:solidFill>
                <a:schemeClr val="dk1"/>
              </a:solidFill>
              <a:latin typeface="Calibri"/>
              <a:ea typeface="Calibri"/>
              <a:cs typeface="Calibri"/>
              <a:sym typeface="Calibri"/>
            </a:endParaRPr>
          </a:p>
        </p:txBody>
      </p:sp>
      <p:grpSp>
        <p:nvGrpSpPr>
          <p:cNvPr id="330" name="Google Shape;330;p23"/>
          <p:cNvGrpSpPr/>
          <p:nvPr/>
        </p:nvGrpSpPr>
        <p:grpSpPr>
          <a:xfrm>
            <a:off x="282546" y="1919954"/>
            <a:ext cx="459474" cy="403823"/>
            <a:chOff x="5892512" y="2805541"/>
            <a:chExt cx="459474" cy="403823"/>
          </a:xfrm>
        </p:grpSpPr>
        <p:sp>
          <p:nvSpPr>
            <p:cNvPr id="331" name="Google Shape;331;p23"/>
            <p:cNvSpPr/>
            <p:nvPr/>
          </p:nvSpPr>
          <p:spPr>
            <a:xfrm>
              <a:off x="5956277" y="2824919"/>
              <a:ext cx="395709" cy="376075"/>
            </a:xfrm>
            <a:prstGeom prst="ellipse">
              <a:avLst/>
            </a:prstGeom>
            <a:solidFill>
              <a:srgbClr val="0B82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32" name="Google Shape;332;p23"/>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33" name="Google Shape;333;p23"/>
            <p:cNvSpPr/>
            <p:nvPr/>
          </p:nvSpPr>
          <p:spPr>
            <a:xfrm rot="5400000">
              <a:off x="6076285" y="2946262"/>
              <a:ext cx="186870" cy="122381"/>
            </a:xfrm>
            <a:prstGeom prst="triangle">
              <a:avLst>
                <a:gd fmla="val 50000" name="adj"/>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grpSp>
      <p:sp>
        <p:nvSpPr>
          <p:cNvPr id="334" name="Google Shape;334;p23"/>
          <p:cNvSpPr/>
          <p:nvPr/>
        </p:nvSpPr>
        <p:spPr>
          <a:xfrm>
            <a:off x="6118363" y="1871325"/>
            <a:ext cx="2555912" cy="501005"/>
          </a:xfrm>
          <a:prstGeom prst="roundRect">
            <a:avLst>
              <a:gd fmla="val 18326" name="adj"/>
            </a:avLst>
          </a:prstGeom>
          <a:solidFill>
            <a:srgbClr val="EE4639"/>
          </a:solidFill>
          <a:ln>
            <a:noFill/>
          </a:ln>
        </p:spPr>
        <p:txBody>
          <a:bodyPr anchorCtr="0" anchor="ctr" bIns="45700" lIns="91425" spcFirstLastPara="1" rIns="91425" wrap="square" tIns="45700">
            <a:noAutofit/>
          </a:bodyPr>
          <a:lstStyle/>
          <a:p>
            <a:pPr indent="0" lvl="0" marL="11430" marR="0" rtl="0" algn="ctr">
              <a:spcBef>
                <a:spcPts val="0"/>
              </a:spcBef>
              <a:spcAft>
                <a:spcPts val="0"/>
              </a:spcAft>
              <a:buNone/>
            </a:pPr>
            <a:r>
              <a:rPr b="1" lang="en-US" sz="1500">
                <a:solidFill>
                  <a:schemeClr val="lt1"/>
                </a:solidFill>
                <a:latin typeface="Calibri"/>
                <a:ea typeface="Calibri"/>
                <a:cs typeface="Calibri"/>
                <a:sym typeface="Calibri"/>
              </a:rPr>
              <a:t>Valor Ganado</a:t>
            </a:r>
            <a:br>
              <a:rPr b="1" lang="en-US" sz="1500">
                <a:solidFill>
                  <a:schemeClr val="lt1"/>
                </a:solidFill>
                <a:latin typeface="Calibri"/>
                <a:ea typeface="Calibri"/>
                <a:cs typeface="Calibri"/>
                <a:sym typeface="Calibri"/>
              </a:rPr>
            </a:br>
            <a:r>
              <a:rPr b="1" lang="en-US" sz="1500">
                <a:solidFill>
                  <a:schemeClr val="lt1"/>
                </a:solidFill>
                <a:latin typeface="Calibri"/>
                <a:ea typeface="Calibri"/>
                <a:cs typeface="Calibri"/>
                <a:sym typeface="Calibri"/>
              </a:rPr>
              <a:t>( EV 🡪 Earned Value)</a:t>
            </a:r>
            <a:endParaRPr/>
          </a:p>
        </p:txBody>
      </p:sp>
      <p:sp>
        <p:nvSpPr>
          <p:cNvPr id="335" name="Google Shape;335;p23"/>
          <p:cNvSpPr/>
          <p:nvPr/>
        </p:nvSpPr>
        <p:spPr>
          <a:xfrm>
            <a:off x="6118363" y="2445876"/>
            <a:ext cx="2555912" cy="1748619"/>
          </a:xfrm>
          <a:prstGeom prst="roundRect">
            <a:avLst>
              <a:gd fmla="val 2748" name="adj"/>
            </a:avLst>
          </a:prstGeom>
          <a:solidFill>
            <a:srgbClr val="FFD8D4"/>
          </a:solidFill>
          <a:ln>
            <a:noFill/>
          </a:ln>
        </p:spPr>
        <p:txBody>
          <a:bodyPr anchorCtr="0" anchor="t" bIns="45700" lIns="108000" spcFirstLastPara="1" rIns="36000" wrap="square" tIns="108000">
            <a:noAutofit/>
          </a:bodyPr>
          <a:lstStyle/>
          <a:p>
            <a:pPr indent="-128588" lvl="0" marL="138113" marR="0" rtl="0" algn="l">
              <a:spcBef>
                <a:spcPts val="0"/>
              </a:spcBef>
              <a:spcAft>
                <a:spcPts val="0"/>
              </a:spcAft>
              <a:buClr>
                <a:srgbClr val="EE4639"/>
              </a:buClr>
              <a:buSzPts val="1600"/>
              <a:buFont typeface="Arial"/>
              <a:buChar char="•"/>
            </a:pPr>
            <a:r>
              <a:rPr lang="en-US" sz="1600">
                <a:solidFill>
                  <a:srgbClr val="262626"/>
                </a:solidFill>
                <a:latin typeface="Calibri"/>
                <a:ea typeface="Calibri"/>
                <a:cs typeface="Calibri"/>
                <a:sym typeface="Calibri"/>
              </a:rPr>
              <a:t>Es todo el avance obtenido y confirmado expresado monetariamente al momento del control y revisión.</a:t>
            </a:r>
            <a:endParaRPr/>
          </a:p>
          <a:p>
            <a:pPr indent="-26987" lvl="0" marL="138113" marR="0" rtl="0" algn="l">
              <a:spcBef>
                <a:spcPts val="0"/>
              </a:spcBef>
              <a:spcAft>
                <a:spcPts val="0"/>
              </a:spcAft>
              <a:buClr>
                <a:srgbClr val="EE4639"/>
              </a:buClr>
              <a:buSzPts val="1600"/>
              <a:buFont typeface="Arial"/>
              <a:buNone/>
            </a:pPr>
            <a:r>
              <a:t/>
            </a:r>
            <a:endParaRPr sz="1600">
              <a:solidFill>
                <a:srgbClr val="262626"/>
              </a:solidFill>
              <a:latin typeface="Calibri"/>
              <a:ea typeface="Calibri"/>
              <a:cs typeface="Calibri"/>
              <a:sym typeface="Calibri"/>
            </a:endParaRPr>
          </a:p>
        </p:txBody>
      </p:sp>
      <p:grpSp>
        <p:nvGrpSpPr>
          <p:cNvPr id="336" name="Google Shape;336;p23"/>
          <p:cNvGrpSpPr/>
          <p:nvPr/>
        </p:nvGrpSpPr>
        <p:grpSpPr>
          <a:xfrm>
            <a:off x="5903447" y="1919954"/>
            <a:ext cx="459474" cy="403823"/>
            <a:chOff x="5892512" y="2805541"/>
            <a:chExt cx="459474" cy="403823"/>
          </a:xfrm>
        </p:grpSpPr>
        <p:sp>
          <p:nvSpPr>
            <p:cNvPr id="337" name="Google Shape;337;p23"/>
            <p:cNvSpPr/>
            <p:nvPr/>
          </p:nvSpPr>
          <p:spPr>
            <a:xfrm>
              <a:off x="5956277" y="2824919"/>
              <a:ext cx="395709" cy="376075"/>
            </a:xfrm>
            <a:prstGeom prst="ellipse">
              <a:avLst/>
            </a:prstGeom>
            <a:solidFill>
              <a:srgbClr val="B736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38" name="Google Shape;338;p23"/>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39" name="Google Shape;339;p23"/>
            <p:cNvSpPr/>
            <p:nvPr/>
          </p:nvSpPr>
          <p:spPr>
            <a:xfrm rot="5400000">
              <a:off x="6076285" y="2946262"/>
              <a:ext cx="186870" cy="122381"/>
            </a:xfrm>
            <a:prstGeom prst="triangle">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grpSp>
      <p:sp>
        <p:nvSpPr>
          <p:cNvPr id="340" name="Google Shape;340;p23"/>
          <p:cNvSpPr/>
          <p:nvPr/>
        </p:nvSpPr>
        <p:spPr>
          <a:xfrm>
            <a:off x="3308338" y="1871325"/>
            <a:ext cx="2555912" cy="501005"/>
          </a:xfrm>
          <a:prstGeom prst="roundRect">
            <a:avLst>
              <a:gd fmla="val 18326" name="adj"/>
            </a:avLst>
          </a:prstGeom>
          <a:solidFill>
            <a:schemeClr val="accent3"/>
          </a:solidFill>
          <a:ln>
            <a:noFill/>
          </a:ln>
        </p:spPr>
        <p:txBody>
          <a:bodyPr anchorCtr="0" anchor="ctr" bIns="45700" lIns="91425" spcFirstLastPara="1" rIns="91425" wrap="square" tIns="45700">
            <a:noAutofit/>
          </a:bodyPr>
          <a:lstStyle/>
          <a:p>
            <a:pPr indent="0" lvl="0" marL="11430" marR="0" rtl="0" algn="ctr">
              <a:spcBef>
                <a:spcPts val="0"/>
              </a:spcBef>
              <a:spcAft>
                <a:spcPts val="0"/>
              </a:spcAft>
              <a:buNone/>
            </a:pPr>
            <a:r>
              <a:rPr b="1" lang="en-US" sz="1500">
                <a:solidFill>
                  <a:schemeClr val="lt1"/>
                </a:solidFill>
                <a:latin typeface="Calibri"/>
                <a:ea typeface="Calibri"/>
                <a:cs typeface="Calibri"/>
                <a:sym typeface="Calibri"/>
              </a:rPr>
              <a:t>Costo Real </a:t>
            </a:r>
            <a:endParaRPr/>
          </a:p>
          <a:p>
            <a:pPr indent="0" lvl="0" marL="11430" marR="0" rtl="0" algn="ctr">
              <a:spcBef>
                <a:spcPts val="0"/>
              </a:spcBef>
              <a:spcAft>
                <a:spcPts val="0"/>
              </a:spcAft>
              <a:buNone/>
            </a:pPr>
            <a:r>
              <a:rPr b="1" lang="en-US" sz="1500">
                <a:solidFill>
                  <a:schemeClr val="lt1"/>
                </a:solidFill>
                <a:latin typeface="Calibri"/>
                <a:ea typeface="Calibri"/>
                <a:cs typeface="Calibri"/>
                <a:sym typeface="Calibri"/>
              </a:rPr>
              <a:t>(AC 🡪 Actual Cost)</a:t>
            </a:r>
            <a:endParaRPr/>
          </a:p>
        </p:txBody>
      </p:sp>
      <p:sp>
        <p:nvSpPr>
          <p:cNvPr id="341" name="Google Shape;341;p23"/>
          <p:cNvSpPr/>
          <p:nvPr/>
        </p:nvSpPr>
        <p:spPr>
          <a:xfrm>
            <a:off x="3308338" y="2445876"/>
            <a:ext cx="2555912" cy="1748619"/>
          </a:xfrm>
          <a:prstGeom prst="roundRect">
            <a:avLst>
              <a:gd fmla="val 2748" name="adj"/>
            </a:avLst>
          </a:prstGeom>
          <a:solidFill>
            <a:srgbClr val="DDEEC7"/>
          </a:solidFill>
          <a:ln>
            <a:noFill/>
          </a:ln>
        </p:spPr>
        <p:txBody>
          <a:bodyPr anchorCtr="0" anchor="t" bIns="45700" lIns="108000" spcFirstLastPara="1" rIns="36000" wrap="square" tIns="108000">
            <a:noAutofit/>
          </a:bodyPr>
          <a:lstStyle/>
          <a:p>
            <a:pPr indent="-128588" lvl="0" marL="138113" marR="0" rtl="0" algn="l">
              <a:spcBef>
                <a:spcPts val="0"/>
              </a:spcBef>
              <a:spcAft>
                <a:spcPts val="0"/>
              </a:spcAft>
              <a:buClr>
                <a:schemeClr val="accent3"/>
              </a:buClr>
              <a:buSzPts val="1600"/>
              <a:buFont typeface="Arial"/>
              <a:buChar char="•"/>
            </a:pPr>
            <a:r>
              <a:rPr lang="en-US" sz="1600">
                <a:solidFill>
                  <a:srgbClr val="262626"/>
                </a:solidFill>
                <a:latin typeface="Calibri"/>
                <a:ea typeface="Calibri"/>
                <a:cs typeface="Calibri"/>
                <a:sym typeface="Calibri"/>
              </a:rPr>
              <a:t>Es todo lo pagado (liquidado) hasta el momento de la revisión o control del proyecto.</a:t>
            </a:r>
            <a:endParaRPr/>
          </a:p>
          <a:p>
            <a:pPr indent="-26987" lvl="0" marL="138113" marR="0" rtl="0" algn="l">
              <a:spcBef>
                <a:spcPts val="0"/>
              </a:spcBef>
              <a:spcAft>
                <a:spcPts val="0"/>
              </a:spcAft>
              <a:buClr>
                <a:schemeClr val="accent3"/>
              </a:buClr>
              <a:buSzPts val="1600"/>
              <a:buFont typeface="Arial"/>
              <a:buNone/>
            </a:pPr>
            <a:r>
              <a:t/>
            </a:r>
            <a:endParaRPr sz="1600">
              <a:solidFill>
                <a:srgbClr val="262626"/>
              </a:solidFill>
              <a:latin typeface="Calibri"/>
              <a:ea typeface="Calibri"/>
              <a:cs typeface="Calibri"/>
              <a:sym typeface="Calibri"/>
            </a:endParaRPr>
          </a:p>
        </p:txBody>
      </p:sp>
      <p:grpSp>
        <p:nvGrpSpPr>
          <p:cNvPr id="342" name="Google Shape;342;p23"/>
          <p:cNvGrpSpPr/>
          <p:nvPr/>
        </p:nvGrpSpPr>
        <p:grpSpPr>
          <a:xfrm>
            <a:off x="3093422" y="1919954"/>
            <a:ext cx="459474" cy="403823"/>
            <a:chOff x="5892512" y="2805541"/>
            <a:chExt cx="459474" cy="403823"/>
          </a:xfrm>
        </p:grpSpPr>
        <p:sp>
          <p:nvSpPr>
            <p:cNvPr id="343" name="Google Shape;343;p23"/>
            <p:cNvSpPr/>
            <p:nvPr/>
          </p:nvSpPr>
          <p:spPr>
            <a:xfrm>
              <a:off x="5956277" y="2824919"/>
              <a:ext cx="395709" cy="376075"/>
            </a:xfrm>
            <a:prstGeom prst="ellipse">
              <a:avLst/>
            </a:prstGeom>
            <a:solidFill>
              <a:srgbClr val="6C903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44" name="Google Shape;344;p23"/>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45" name="Google Shape;345;p23"/>
            <p:cNvSpPr/>
            <p:nvPr/>
          </p:nvSpPr>
          <p:spPr>
            <a:xfrm rot="5400000">
              <a:off x="6076285" y="2946262"/>
              <a:ext cx="186870" cy="122381"/>
            </a:xfrm>
            <a:prstGeom prst="triangle">
              <a:avLst>
                <a:gd fmla="val 50000" name="adj"/>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24"/>
          <p:cNvSpPr txBox="1"/>
          <p:nvPr/>
        </p:nvSpPr>
        <p:spPr>
          <a:xfrm>
            <a:off x="509501" y="919076"/>
            <a:ext cx="6113972"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4 PRINCIPALES INDICADORES DE LA TÉCNICA EVM</a:t>
            </a:r>
            <a:endParaRPr b="1" sz="1600">
              <a:solidFill>
                <a:schemeClr val="dk1"/>
              </a:solidFill>
              <a:latin typeface="Calibri"/>
              <a:ea typeface="Calibri"/>
              <a:cs typeface="Calibri"/>
              <a:sym typeface="Calibri"/>
            </a:endParaRPr>
          </a:p>
        </p:txBody>
      </p:sp>
      <p:grpSp>
        <p:nvGrpSpPr>
          <p:cNvPr id="352" name="Google Shape;352;p24"/>
          <p:cNvGrpSpPr/>
          <p:nvPr/>
        </p:nvGrpSpPr>
        <p:grpSpPr>
          <a:xfrm>
            <a:off x="844191" y="1327759"/>
            <a:ext cx="7455619" cy="3906230"/>
            <a:chOff x="614280" y="1393560"/>
            <a:chExt cx="8248111" cy="4321441"/>
          </a:xfrm>
        </p:grpSpPr>
        <p:sp>
          <p:nvSpPr>
            <p:cNvPr id="353" name="Google Shape;353;p24"/>
            <p:cNvSpPr/>
            <p:nvPr/>
          </p:nvSpPr>
          <p:spPr>
            <a:xfrm>
              <a:off x="4892782" y="3605675"/>
              <a:ext cx="3969607" cy="2109326"/>
            </a:xfrm>
            <a:prstGeom prst="roundRect">
              <a:avLst>
                <a:gd fmla="val 5037" name="adj"/>
              </a:avLst>
            </a:prstGeom>
            <a:solidFill>
              <a:srgbClr val="DDEEC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354" name="Google Shape;354;p24"/>
            <p:cNvSpPr/>
            <p:nvPr/>
          </p:nvSpPr>
          <p:spPr>
            <a:xfrm>
              <a:off x="4892783" y="1393826"/>
              <a:ext cx="3969608" cy="2109326"/>
            </a:xfrm>
            <a:prstGeom prst="roundRect">
              <a:avLst>
                <a:gd fmla="val 5639" name="adj"/>
              </a:avLst>
            </a:prstGeom>
            <a:solidFill>
              <a:srgbClr val="DDEEC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355" name="Google Shape;355;p24"/>
            <p:cNvSpPr/>
            <p:nvPr/>
          </p:nvSpPr>
          <p:spPr>
            <a:xfrm>
              <a:off x="614280" y="3605675"/>
              <a:ext cx="3969607" cy="2109326"/>
            </a:xfrm>
            <a:prstGeom prst="roundRect">
              <a:avLst>
                <a:gd fmla="val 5037" name="adj"/>
              </a:avLst>
            </a:prstGeom>
            <a:solidFill>
              <a:srgbClr val="DDEEC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356" name="Google Shape;356;p24"/>
            <p:cNvSpPr/>
            <p:nvPr/>
          </p:nvSpPr>
          <p:spPr>
            <a:xfrm>
              <a:off x="614280" y="1393826"/>
              <a:ext cx="3969607" cy="2109326"/>
            </a:xfrm>
            <a:prstGeom prst="roundRect">
              <a:avLst>
                <a:gd fmla="val 5639" name="adj"/>
              </a:avLst>
            </a:prstGeom>
            <a:solidFill>
              <a:srgbClr val="DDEEC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357" name="Google Shape;357;p24"/>
            <p:cNvSpPr/>
            <p:nvPr/>
          </p:nvSpPr>
          <p:spPr>
            <a:xfrm>
              <a:off x="1781529" y="1948061"/>
              <a:ext cx="1671768" cy="374133"/>
            </a:xfrm>
            <a:prstGeom prst="roundRect">
              <a:avLst>
                <a:gd fmla="val 26926" name="adj"/>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solidFill>
                  <a:schemeClr val="dk1"/>
                </a:solidFill>
                <a:latin typeface="Calibri"/>
                <a:ea typeface="Calibri"/>
                <a:cs typeface="Calibri"/>
                <a:sym typeface="Calibri"/>
              </a:endParaRPr>
            </a:p>
          </p:txBody>
        </p:sp>
        <p:sp>
          <p:nvSpPr>
            <p:cNvPr id="358" name="Google Shape;358;p24"/>
            <p:cNvSpPr/>
            <p:nvPr/>
          </p:nvSpPr>
          <p:spPr>
            <a:xfrm>
              <a:off x="1782627" y="4154620"/>
              <a:ext cx="1671768" cy="374133"/>
            </a:xfrm>
            <a:prstGeom prst="roundRect">
              <a:avLst>
                <a:gd fmla="val 26926" name="adj"/>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solidFill>
                  <a:schemeClr val="dk1"/>
                </a:solidFill>
                <a:latin typeface="Calibri"/>
                <a:ea typeface="Calibri"/>
                <a:cs typeface="Calibri"/>
                <a:sym typeface="Calibri"/>
              </a:endParaRPr>
            </a:p>
          </p:txBody>
        </p:sp>
        <p:sp>
          <p:nvSpPr>
            <p:cNvPr id="359" name="Google Shape;359;p24"/>
            <p:cNvSpPr/>
            <p:nvPr/>
          </p:nvSpPr>
          <p:spPr>
            <a:xfrm>
              <a:off x="5925927" y="1952592"/>
              <a:ext cx="1671768" cy="374133"/>
            </a:xfrm>
            <a:prstGeom prst="roundRect">
              <a:avLst>
                <a:gd fmla="val 26926" name="adj"/>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solidFill>
                  <a:schemeClr val="dk1"/>
                </a:solidFill>
                <a:latin typeface="Calibri"/>
                <a:ea typeface="Calibri"/>
                <a:cs typeface="Calibri"/>
                <a:sym typeface="Calibri"/>
              </a:endParaRPr>
            </a:p>
          </p:txBody>
        </p:sp>
        <p:sp>
          <p:nvSpPr>
            <p:cNvPr id="360" name="Google Shape;360;p24"/>
            <p:cNvSpPr/>
            <p:nvPr/>
          </p:nvSpPr>
          <p:spPr>
            <a:xfrm>
              <a:off x="5925927" y="4134254"/>
              <a:ext cx="1671768" cy="374133"/>
            </a:xfrm>
            <a:prstGeom prst="roundRect">
              <a:avLst>
                <a:gd fmla="val 26926" name="adj"/>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solidFill>
                  <a:schemeClr val="dk1"/>
                </a:solidFill>
                <a:latin typeface="Calibri"/>
                <a:ea typeface="Calibri"/>
                <a:cs typeface="Calibri"/>
                <a:sym typeface="Calibri"/>
              </a:endParaRPr>
            </a:p>
          </p:txBody>
        </p:sp>
        <p:sp>
          <p:nvSpPr>
            <p:cNvPr id="361" name="Google Shape;361;p24"/>
            <p:cNvSpPr txBox="1"/>
            <p:nvPr/>
          </p:nvSpPr>
          <p:spPr>
            <a:xfrm>
              <a:off x="1782627" y="1958493"/>
              <a:ext cx="1667903" cy="35751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500">
                  <a:solidFill>
                    <a:schemeClr val="lt1"/>
                  </a:solidFill>
                  <a:latin typeface="Calibri"/>
                  <a:ea typeface="Calibri"/>
                  <a:cs typeface="Calibri"/>
                  <a:sym typeface="Calibri"/>
                </a:rPr>
                <a:t>CPI = EV / AC</a:t>
              </a:r>
              <a:endParaRPr b="1" sz="1500">
                <a:solidFill>
                  <a:schemeClr val="lt1"/>
                </a:solidFill>
                <a:latin typeface="Calibri"/>
                <a:ea typeface="Calibri"/>
                <a:cs typeface="Calibri"/>
                <a:sym typeface="Calibri"/>
              </a:endParaRPr>
            </a:p>
          </p:txBody>
        </p:sp>
        <p:sp>
          <p:nvSpPr>
            <p:cNvPr id="362" name="Google Shape;362;p24"/>
            <p:cNvSpPr txBox="1"/>
            <p:nvPr/>
          </p:nvSpPr>
          <p:spPr>
            <a:xfrm>
              <a:off x="1782627" y="4167608"/>
              <a:ext cx="1667903" cy="35751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500">
                  <a:solidFill>
                    <a:schemeClr val="lt1"/>
                  </a:solidFill>
                  <a:latin typeface="Calibri"/>
                  <a:ea typeface="Calibri"/>
                  <a:cs typeface="Calibri"/>
                  <a:sym typeface="Calibri"/>
                </a:rPr>
                <a:t>CV = EV – AC</a:t>
              </a:r>
              <a:endParaRPr b="1" sz="1500">
                <a:solidFill>
                  <a:schemeClr val="lt1"/>
                </a:solidFill>
                <a:latin typeface="Calibri"/>
                <a:ea typeface="Calibri"/>
                <a:cs typeface="Calibri"/>
                <a:sym typeface="Calibri"/>
              </a:endParaRPr>
            </a:p>
          </p:txBody>
        </p:sp>
        <p:sp>
          <p:nvSpPr>
            <p:cNvPr id="363" name="Google Shape;363;p24"/>
            <p:cNvSpPr txBox="1"/>
            <p:nvPr/>
          </p:nvSpPr>
          <p:spPr>
            <a:xfrm>
              <a:off x="5937676" y="1966605"/>
              <a:ext cx="1667903" cy="35751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500">
                  <a:solidFill>
                    <a:schemeClr val="lt1"/>
                  </a:solidFill>
                  <a:latin typeface="Calibri"/>
                  <a:ea typeface="Calibri"/>
                  <a:cs typeface="Calibri"/>
                  <a:sym typeface="Calibri"/>
                </a:rPr>
                <a:t>SPI = EV / PV</a:t>
              </a:r>
              <a:endParaRPr b="1" sz="1500">
                <a:solidFill>
                  <a:schemeClr val="lt1"/>
                </a:solidFill>
                <a:latin typeface="Calibri"/>
                <a:ea typeface="Calibri"/>
                <a:cs typeface="Calibri"/>
                <a:sym typeface="Calibri"/>
              </a:endParaRPr>
            </a:p>
          </p:txBody>
        </p:sp>
        <p:sp>
          <p:nvSpPr>
            <p:cNvPr id="364" name="Google Shape;364;p24"/>
            <p:cNvSpPr txBox="1"/>
            <p:nvPr/>
          </p:nvSpPr>
          <p:spPr>
            <a:xfrm>
              <a:off x="5937676" y="4147242"/>
              <a:ext cx="1667903" cy="35751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500">
                  <a:solidFill>
                    <a:schemeClr val="lt1"/>
                  </a:solidFill>
                  <a:latin typeface="Calibri"/>
                  <a:ea typeface="Calibri"/>
                  <a:cs typeface="Calibri"/>
                  <a:sym typeface="Calibri"/>
                </a:rPr>
                <a:t>SV = EV – PV</a:t>
              </a:r>
              <a:endParaRPr b="1" sz="1500">
                <a:solidFill>
                  <a:schemeClr val="lt1"/>
                </a:solidFill>
                <a:latin typeface="Calibri"/>
                <a:ea typeface="Calibri"/>
                <a:cs typeface="Calibri"/>
                <a:sym typeface="Calibri"/>
              </a:endParaRPr>
            </a:p>
          </p:txBody>
        </p:sp>
        <p:cxnSp>
          <p:nvCxnSpPr>
            <p:cNvPr id="365" name="Google Shape;365;p24"/>
            <p:cNvCxnSpPr/>
            <p:nvPr/>
          </p:nvCxnSpPr>
          <p:spPr>
            <a:xfrm>
              <a:off x="4740830" y="1393560"/>
              <a:ext cx="0" cy="4321441"/>
            </a:xfrm>
            <a:prstGeom prst="straightConnector1">
              <a:avLst/>
            </a:prstGeom>
            <a:noFill/>
            <a:ln cap="flat" cmpd="sng" w="12700">
              <a:solidFill>
                <a:srgbClr val="BFBFBF"/>
              </a:solidFill>
              <a:prstDash val="solid"/>
              <a:round/>
              <a:headEnd len="sm" w="sm" type="none"/>
              <a:tailEnd len="sm" w="sm" type="none"/>
            </a:ln>
          </p:spPr>
        </p:cxnSp>
        <p:sp>
          <p:nvSpPr>
            <p:cNvPr id="366" name="Google Shape;366;p24"/>
            <p:cNvSpPr txBox="1"/>
            <p:nvPr/>
          </p:nvSpPr>
          <p:spPr>
            <a:xfrm>
              <a:off x="805626" y="1580203"/>
              <a:ext cx="3506685" cy="22132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300">
                  <a:solidFill>
                    <a:schemeClr val="accent3"/>
                  </a:solidFill>
                  <a:latin typeface="Calibri"/>
                  <a:ea typeface="Calibri"/>
                  <a:cs typeface="Calibri"/>
                  <a:sym typeface="Calibri"/>
                </a:rPr>
                <a:t>CPI (COST PERFORMANCE INDEX)</a:t>
              </a:r>
              <a:endParaRPr b="1" sz="1300">
                <a:solidFill>
                  <a:schemeClr val="accent3"/>
                </a:solidFill>
                <a:latin typeface="Calibri"/>
                <a:ea typeface="Calibri"/>
                <a:cs typeface="Calibri"/>
                <a:sym typeface="Calibri"/>
              </a:endParaRPr>
            </a:p>
          </p:txBody>
        </p:sp>
        <p:sp>
          <p:nvSpPr>
            <p:cNvPr id="367" name="Google Shape;367;p24"/>
            <p:cNvSpPr txBox="1"/>
            <p:nvPr/>
          </p:nvSpPr>
          <p:spPr>
            <a:xfrm>
              <a:off x="805626" y="2531812"/>
              <a:ext cx="3662979"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CPI = 1 entonces “Proyecto está dentro del presupuesto”.</a:t>
              </a:r>
              <a:endParaRPr b="1" sz="1050">
                <a:solidFill>
                  <a:schemeClr val="dk1"/>
                </a:solidFill>
                <a:latin typeface="Calibri"/>
                <a:ea typeface="Calibri"/>
                <a:cs typeface="Calibri"/>
                <a:sym typeface="Calibri"/>
              </a:endParaRPr>
            </a:p>
          </p:txBody>
        </p:sp>
        <p:sp>
          <p:nvSpPr>
            <p:cNvPr id="368" name="Google Shape;368;p24"/>
            <p:cNvSpPr txBox="1"/>
            <p:nvPr/>
          </p:nvSpPr>
          <p:spPr>
            <a:xfrm>
              <a:off x="805626" y="2827085"/>
              <a:ext cx="3662979"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CPI &gt; 1 entonces “Proyecto está ahorrando”.</a:t>
              </a:r>
              <a:endParaRPr b="1" sz="1050">
                <a:solidFill>
                  <a:schemeClr val="dk1"/>
                </a:solidFill>
                <a:latin typeface="Calibri"/>
                <a:ea typeface="Calibri"/>
                <a:cs typeface="Calibri"/>
                <a:sym typeface="Calibri"/>
              </a:endParaRPr>
            </a:p>
          </p:txBody>
        </p:sp>
        <p:sp>
          <p:nvSpPr>
            <p:cNvPr id="369" name="Google Shape;369;p24"/>
            <p:cNvSpPr txBox="1"/>
            <p:nvPr/>
          </p:nvSpPr>
          <p:spPr>
            <a:xfrm>
              <a:off x="805626" y="3119782"/>
              <a:ext cx="3662979"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CPI &lt; 1 entonces “Proyecto está sobregirado”.</a:t>
              </a:r>
              <a:endParaRPr b="1" sz="1050">
                <a:solidFill>
                  <a:schemeClr val="dk1"/>
                </a:solidFill>
                <a:latin typeface="Calibri"/>
                <a:ea typeface="Calibri"/>
                <a:cs typeface="Calibri"/>
                <a:sym typeface="Calibri"/>
              </a:endParaRPr>
            </a:p>
          </p:txBody>
        </p:sp>
        <p:sp>
          <p:nvSpPr>
            <p:cNvPr id="370" name="Google Shape;370;p24"/>
            <p:cNvSpPr txBox="1"/>
            <p:nvPr/>
          </p:nvSpPr>
          <p:spPr>
            <a:xfrm>
              <a:off x="805626" y="3795171"/>
              <a:ext cx="3506685" cy="22132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300">
                  <a:solidFill>
                    <a:schemeClr val="accent3"/>
                  </a:solidFill>
                  <a:latin typeface="Calibri"/>
                  <a:ea typeface="Calibri"/>
                  <a:cs typeface="Calibri"/>
                  <a:sym typeface="Calibri"/>
                </a:rPr>
                <a:t>CV (COST VARIANCE)</a:t>
              </a:r>
              <a:endParaRPr b="1" sz="1300">
                <a:solidFill>
                  <a:schemeClr val="accent3"/>
                </a:solidFill>
                <a:latin typeface="Calibri"/>
                <a:ea typeface="Calibri"/>
                <a:cs typeface="Calibri"/>
                <a:sym typeface="Calibri"/>
              </a:endParaRPr>
            </a:p>
          </p:txBody>
        </p:sp>
        <p:sp>
          <p:nvSpPr>
            <p:cNvPr id="371" name="Google Shape;371;p24"/>
            <p:cNvSpPr txBox="1"/>
            <p:nvPr/>
          </p:nvSpPr>
          <p:spPr>
            <a:xfrm>
              <a:off x="805626" y="4740544"/>
              <a:ext cx="3566489"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CV = 0 entonces “No hay ahorro, ni sobregiro”.</a:t>
              </a:r>
              <a:endParaRPr b="1" sz="1050">
                <a:solidFill>
                  <a:schemeClr val="dk1"/>
                </a:solidFill>
                <a:latin typeface="Calibri"/>
                <a:ea typeface="Calibri"/>
                <a:cs typeface="Calibri"/>
                <a:sym typeface="Calibri"/>
              </a:endParaRPr>
            </a:p>
          </p:txBody>
        </p:sp>
        <p:sp>
          <p:nvSpPr>
            <p:cNvPr id="372" name="Google Shape;372;p24"/>
            <p:cNvSpPr txBox="1"/>
            <p:nvPr/>
          </p:nvSpPr>
          <p:spPr>
            <a:xfrm>
              <a:off x="805626" y="5034528"/>
              <a:ext cx="3566489"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CV &gt; 0 entonces representa el monto de ahorro.</a:t>
              </a:r>
              <a:endParaRPr b="1" sz="1050">
                <a:solidFill>
                  <a:schemeClr val="dk1"/>
                </a:solidFill>
                <a:latin typeface="Calibri"/>
                <a:ea typeface="Calibri"/>
                <a:cs typeface="Calibri"/>
                <a:sym typeface="Calibri"/>
              </a:endParaRPr>
            </a:p>
          </p:txBody>
        </p:sp>
        <p:sp>
          <p:nvSpPr>
            <p:cNvPr id="373" name="Google Shape;373;p24"/>
            <p:cNvSpPr txBox="1"/>
            <p:nvPr/>
          </p:nvSpPr>
          <p:spPr>
            <a:xfrm>
              <a:off x="805626" y="5328511"/>
              <a:ext cx="3566489"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CV &lt; 0 entonces representa el monto de sobregiro.</a:t>
              </a:r>
              <a:endParaRPr b="1" sz="1050">
                <a:solidFill>
                  <a:schemeClr val="dk1"/>
                </a:solidFill>
                <a:latin typeface="Calibri"/>
                <a:ea typeface="Calibri"/>
                <a:cs typeface="Calibri"/>
                <a:sym typeface="Calibri"/>
              </a:endParaRPr>
            </a:p>
          </p:txBody>
        </p:sp>
        <p:sp>
          <p:nvSpPr>
            <p:cNvPr id="374" name="Google Shape;374;p24"/>
            <p:cNvSpPr txBox="1"/>
            <p:nvPr/>
          </p:nvSpPr>
          <p:spPr>
            <a:xfrm>
              <a:off x="5084129" y="1588317"/>
              <a:ext cx="3506685" cy="22132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300">
                  <a:solidFill>
                    <a:schemeClr val="accent3"/>
                  </a:solidFill>
                  <a:latin typeface="Calibri"/>
                  <a:ea typeface="Calibri"/>
                  <a:cs typeface="Calibri"/>
                  <a:sym typeface="Calibri"/>
                </a:rPr>
                <a:t>SPI (SCHEDULE PERFORMANCE INDEX)</a:t>
              </a:r>
              <a:endParaRPr b="1" sz="1300">
                <a:solidFill>
                  <a:schemeClr val="accent3"/>
                </a:solidFill>
                <a:latin typeface="Calibri"/>
                <a:ea typeface="Calibri"/>
                <a:cs typeface="Calibri"/>
                <a:sym typeface="Calibri"/>
              </a:endParaRPr>
            </a:p>
          </p:txBody>
        </p:sp>
        <p:sp>
          <p:nvSpPr>
            <p:cNvPr id="375" name="Google Shape;375;p24"/>
            <p:cNvSpPr txBox="1"/>
            <p:nvPr/>
          </p:nvSpPr>
          <p:spPr>
            <a:xfrm>
              <a:off x="5084128" y="2523700"/>
              <a:ext cx="3681260"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SPI = 1 entonces “Proyecto está dentro del cronograma”.</a:t>
              </a:r>
              <a:endParaRPr b="1" sz="1050">
                <a:solidFill>
                  <a:schemeClr val="dk1"/>
                </a:solidFill>
                <a:latin typeface="Calibri"/>
                <a:ea typeface="Calibri"/>
                <a:cs typeface="Calibri"/>
                <a:sym typeface="Calibri"/>
              </a:endParaRPr>
            </a:p>
          </p:txBody>
        </p:sp>
        <p:sp>
          <p:nvSpPr>
            <p:cNvPr id="376" name="Google Shape;376;p24"/>
            <p:cNvSpPr txBox="1"/>
            <p:nvPr/>
          </p:nvSpPr>
          <p:spPr>
            <a:xfrm>
              <a:off x="5084129" y="2817684"/>
              <a:ext cx="3584007"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SPI &gt; 1 entonces “Proyecto está adelantado”.</a:t>
              </a:r>
              <a:endParaRPr b="1" sz="1050">
                <a:solidFill>
                  <a:schemeClr val="dk1"/>
                </a:solidFill>
                <a:latin typeface="Calibri"/>
                <a:ea typeface="Calibri"/>
                <a:cs typeface="Calibri"/>
                <a:sym typeface="Calibri"/>
              </a:endParaRPr>
            </a:p>
          </p:txBody>
        </p:sp>
        <p:sp>
          <p:nvSpPr>
            <p:cNvPr id="377" name="Google Shape;377;p24"/>
            <p:cNvSpPr txBox="1"/>
            <p:nvPr/>
          </p:nvSpPr>
          <p:spPr>
            <a:xfrm>
              <a:off x="5084129" y="3111669"/>
              <a:ext cx="3584007"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SPI &lt; 1 entonces “Proyecto está atrasado”.</a:t>
              </a:r>
              <a:endParaRPr b="1" sz="1050">
                <a:solidFill>
                  <a:schemeClr val="dk1"/>
                </a:solidFill>
                <a:latin typeface="Calibri"/>
                <a:ea typeface="Calibri"/>
                <a:cs typeface="Calibri"/>
                <a:sym typeface="Calibri"/>
              </a:endParaRPr>
            </a:p>
          </p:txBody>
        </p:sp>
        <p:sp>
          <p:nvSpPr>
            <p:cNvPr id="378" name="Google Shape;378;p24"/>
            <p:cNvSpPr txBox="1"/>
            <p:nvPr/>
          </p:nvSpPr>
          <p:spPr>
            <a:xfrm>
              <a:off x="5084129" y="3774805"/>
              <a:ext cx="3506685" cy="22132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300">
                  <a:solidFill>
                    <a:schemeClr val="accent3"/>
                  </a:solidFill>
                  <a:latin typeface="Calibri"/>
                  <a:ea typeface="Calibri"/>
                  <a:cs typeface="Calibri"/>
                  <a:sym typeface="Calibri"/>
                </a:rPr>
                <a:t>SV (SCHEDULE VARIANCE)</a:t>
              </a:r>
              <a:endParaRPr b="1" sz="1300">
                <a:solidFill>
                  <a:schemeClr val="accent3"/>
                </a:solidFill>
                <a:latin typeface="Calibri"/>
                <a:ea typeface="Calibri"/>
                <a:cs typeface="Calibri"/>
                <a:sym typeface="Calibri"/>
              </a:endParaRPr>
            </a:p>
          </p:txBody>
        </p:sp>
        <p:sp>
          <p:nvSpPr>
            <p:cNvPr id="379" name="Google Shape;379;p24"/>
            <p:cNvSpPr txBox="1"/>
            <p:nvPr/>
          </p:nvSpPr>
          <p:spPr>
            <a:xfrm>
              <a:off x="5084128" y="4760910"/>
              <a:ext cx="3334428"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SV = 0 entonces “No hay adelanto, ni retraso”.</a:t>
              </a:r>
              <a:endParaRPr b="1" sz="1050">
                <a:solidFill>
                  <a:schemeClr val="dk1"/>
                </a:solidFill>
                <a:latin typeface="Calibri"/>
                <a:ea typeface="Calibri"/>
                <a:cs typeface="Calibri"/>
                <a:sym typeface="Calibri"/>
              </a:endParaRPr>
            </a:p>
          </p:txBody>
        </p:sp>
        <p:sp>
          <p:nvSpPr>
            <p:cNvPr id="380" name="Google Shape;380;p24"/>
            <p:cNvSpPr txBox="1"/>
            <p:nvPr/>
          </p:nvSpPr>
          <p:spPr>
            <a:xfrm>
              <a:off x="5084128" y="5054894"/>
              <a:ext cx="3334428"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SV &gt; 0 entonces representa el monto de adelanto.</a:t>
              </a:r>
              <a:endParaRPr b="1" sz="1050">
                <a:solidFill>
                  <a:schemeClr val="dk1"/>
                </a:solidFill>
                <a:latin typeface="Calibri"/>
                <a:ea typeface="Calibri"/>
                <a:cs typeface="Calibri"/>
                <a:sym typeface="Calibri"/>
              </a:endParaRPr>
            </a:p>
          </p:txBody>
        </p:sp>
        <p:sp>
          <p:nvSpPr>
            <p:cNvPr id="381" name="Google Shape;381;p24"/>
            <p:cNvSpPr txBox="1"/>
            <p:nvPr/>
          </p:nvSpPr>
          <p:spPr>
            <a:xfrm>
              <a:off x="5084128" y="5348878"/>
              <a:ext cx="3334428" cy="17875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050">
                  <a:solidFill>
                    <a:schemeClr val="dk1"/>
                  </a:solidFill>
                  <a:latin typeface="Calibri"/>
                  <a:ea typeface="Calibri"/>
                  <a:cs typeface="Calibri"/>
                  <a:sym typeface="Calibri"/>
                </a:rPr>
                <a:t>Si SV &lt; 0 entonces representa el monto de retraso.</a:t>
              </a:r>
              <a:endParaRPr b="1" sz="1050">
                <a:solidFill>
                  <a:schemeClr val="dk1"/>
                </a:solidFill>
                <a:latin typeface="Calibri"/>
                <a:ea typeface="Calibri"/>
                <a:cs typeface="Calibri"/>
                <a:sym typeface="Calibri"/>
              </a:endParaRPr>
            </a:p>
          </p:txBody>
        </p:sp>
      </p:grpSp>
      <p:sp>
        <p:nvSpPr>
          <p:cNvPr id="382" name="Google Shape;382;p24"/>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25"/>
          <p:cNvSpPr txBox="1"/>
          <p:nvPr/>
        </p:nvSpPr>
        <p:spPr>
          <a:xfrm>
            <a:off x="509501" y="919076"/>
            <a:ext cx="3413578"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TÉCNICA EVM</a:t>
            </a:r>
            <a:endParaRPr b="1" sz="1600">
              <a:solidFill>
                <a:schemeClr val="dk1"/>
              </a:solidFill>
              <a:latin typeface="Calibri"/>
              <a:ea typeface="Calibri"/>
              <a:cs typeface="Calibri"/>
              <a:sym typeface="Calibri"/>
            </a:endParaRPr>
          </a:p>
        </p:txBody>
      </p:sp>
      <p:sp>
        <p:nvSpPr>
          <p:cNvPr id="389" name="Google Shape;389;p25"/>
          <p:cNvSpPr txBox="1"/>
          <p:nvPr/>
        </p:nvSpPr>
        <p:spPr>
          <a:xfrm>
            <a:off x="512382" y="1551586"/>
            <a:ext cx="8163306"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ANÁLISIS DEL DESEMPEÑO DE UN PROYECTO USANDO INDICADORES EVM (I)</a:t>
            </a:r>
            <a:endParaRPr b="1" sz="1600">
              <a:solidFill>
                <a:schemeClr val="dk1"/>
              </a:solidFill>
              <a:latin typeface="Calibri"/>
              <a:ea typeface="Calibri"/>
              <a:cs typeface="Calibri"/>
              <a:sym typeface="Calibri"/>
            </a:endParaRPr>
          </a:p>
        </p:txBody>
      </p:sp>
      <p:sp>
        <p:nvSpPr>
          <p:cNvPr id="390" name="Google Shape;390;p25"/>
          <p:cNvSpPr txBox="1"/>
          <p:nvPr/>
        </p:nvSpPr>
        <p:spPr>
          <a:xfrm>
            <a:off x="510326" y="4020104"/>
            <a:ext cx="8163306"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rgbClr val="7150A0"/>
                </a:solidFill>
                <a:latin typeface="Calibri"/>
                <a:ea typeface="Calibri"/>
                <a:cs typeface="Calibri"/>
                <a:sym typeface="Calibri"/>
              </a:rPr>
              <a:t>Según el CPI de este proyecto se puede decir que está:</a:t>
            </a:r>
            <a:r>
              <a:rPr lang="en-US" sz="1600">
                <a:solidFill>
                  <a:srgbClr val="7150A0"/>
                </a:solidFill>
                <a:latin typeface="Calibri"/>
                <a:ea typeface="Calibri"/>
                <a:cs typeface="Calibri"/>
                <a:sym typeface="Calibri"/>
              </a:rPr>
              <a:t> </a:t>
            </a:r>
            <a:r>
              <a:rPr lang="en-US" sz="1600">
                <a:solidFill>
                  <a:schemeClr val="dk1"/>
                </a:solidFill>
                <a:latin typeface="Calibri"/>
                <a:ea typeface="Calibri"/>
                <a:cs typeface="Calibri"/>
                <a:sym typeface="Calibri"/>
              </a:rPr>
              <a:t>Ahorrando, dado que el CPI de este proyecto es 1.12. También se puede decir que el proyecto presenta un nivel de eficiencia 12 % superior a lo planificado.</a:t>
            </a:r>
            <a:endParaRPr sz="1600">
              <a:solidFill>
                <a:schemeClr val="dk1"/>
              </a:solidFill>
              <a:latin typeface="Calibri"/>
              <a:ea typeface="Calibri"/>
              <a:cs typeface="Calibri"/>
              <a:sym typeface="Calibri"/>
            </a:endParaRPr>
          </a:p>
        </p:txBody>
      </p:sp>
      <p:graphicFrame>
        <p:nvGraphicFramePr>
          <p:cNvPr id="391" name="Google Shape;391;p25"/>
          <p:cNvGraphicFramePr/>
          <p:nvPr/>
        </p:nvGraphicFramePr>
        <p:xfrm>
          <a:off x="503238" y="1893770"/>
          <a:ext cx="3000000" cy="3000000"/>
        </p:xfrm>
        <a:graphic>
          <a:graphicData uri="http://schemas.openxmlformats.org/drawingml/2006/table">
            <a:tbl>
              <a:tblPr bandRow="1">
                <a:noFill/>
                <a:tableStyleId>{62911242-A703-4508-A155-5EF1ED882205}</a:tableStyleId>
              </a:tblPr>
              <a:tblGrid>
                <a:gridCol w="569275"/>
                <a:gridCol w="2587750"/>
                <a:gridCol w="1197875"/>
                <a:gridCol w="1216150"/>
                <a:gridCol w="1353300"/>
                <a:gridCol w="1248100"/>
              </a:tblGrid>
              <a:tr h="370850">
                <a:tc>
                  <a:txBody>
                    <a:bodyPr/>
                    <a:lstStyle/>
                    <a:p>
                      <a:pPr indent="0" lvl="0" marL="0" marR="0" rtl="0" algn="ctr">
                        <a:spcBef>
                          <a:spcPts val="0"/>
                        </a:spcBef>
                        <a:spcAft>
                          <a:spcPts val="0"/>
                        </a:spcAft>
                        <a:buNone/>
                      </a:pPr>
                      <a:r>
                        <a:rPr b="1" lang="en-US" sz="1600" u="none" cap="none" strike="noStrike">
                          <a:solidFill>
                            <a:schemeClr val="lt1"/>
                          </a:solidFill>
                        </a:rPr>
                        <a:t>#</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TAREA EN EL CRONOGRAMA</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SPI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CPI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PV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EV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r>
              <a:tr h="370850">
                <a:tc>
                  <a:txBody>
                    <a:bodyPr/>
                    <a:lstStyle/>
                    <a:p>
                      <a:pPr indent="0" lvl="0" marL="0" marR="0" rtl="0" algn="ctr">
                        <a:spcBef>
                          <a:spcPts val="0"/>
                        </a:spcBef>
                        <a:spcAft>
                          <a:spcPts val="0"/>
                        </a:spcAft>
                        <a:buNone/>
                      </a:pPr>
                      <a:r>
                        <a:rPr lang="en-US" sz="1600" u="none" cap="none" strike="noStrike"/>
                        <a:t>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Proyecto Web Portal BPM</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0.91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$5,000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b="1" lang="en-US" sz="1600" u="none" cap="none" strike="noStrike"/>
                        <a:t>$4,550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Análisis y Diseño</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Construcción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0.96</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$2,400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Pruebas e instalación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0.78</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$150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bl>
          </a:graphicData>
        </a:graphic>
      </p:graphicFrame>
      <p:sp>
        <p:nvSpPr>
          <p:cNvPr id="392" name="Google Shape;392;p25"/>
          <p:cNvSpPr/>
          <p:nvPr/>
        </p:nvSpPr>
        <p:spPr>
          <a:xfrm>
            <a:off x="4880356" y="2291026"/>
            <a:ext cx="1165225" cy="320675"/>
          </a:xfrm>
          <a:prstGeom prst="roundRect">
            <a:avLst>
              <a:gd fmla="val 32447" name="adj"/>
            </a:avLst>
          </a:prstGeom>
          <a:noFill/>
          <a:ln cap="flat" cmpd="sng" w="38100">
            <a:solidFill>
              <a:srgbClr val="7150A0"/>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93" name="Google Shape;393;p25"/>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graphicFrame>
        <p:nvGraphicFramePr>
          <p:cNvPr id="399" name="Google Shape;399;p26"/>
          <p:cNvGraphicFramePr/>
          <p:nvPr/>
        </p:nvGraphicFramePr>
        <p:xfrm>
          <a:off x="503238" y="1893770"/>
          <a:ext cx="3000000" cy="3000000"/>
        </p:xfrm>
        <a:graphic>
          <a:graphicData uri="http://schemas.openxmlformats.org/drawingml/2006/table">
            <a:tbl>
              <a:tblPr bandRow="1">
                <a:noFill/>
                <a:tableStyleId>{62911242-A703-4508-A155-5EF1ED882205}</a:tableStyleId>
              </a:tblPr>
              <a:tblGrid>
                <a:gridCol w="569275"/>
                <a:gridCol w="2587750"/>
                <a:gridCol w="1197875"/>
                <a:gridCol w="1216150"/>
                <a:gridCol w="1353300"/>
                <a:gridCol w="1248100"/>
              </a:tblGrid>
              <a:tr h="370850">
                <a:tc>
                  <a:txBody>
                    <a:bodyPr/>
                    <a:lstStyle/>
                    <a:p>
                      <a:pPr indent="0" lvl="0" marL="0" marR="0" rtl="0" algn="ctr">
                        <a:spcBef>
                          <a:spcPts val="0"/>
                        </a:spcBef>
                        <a:spcAft>
                          <a:spcPts val="0"/>
                        </a:spcAft>
                        <a:buNone/>
                      </a:pPr>
                      <a:r>
                        <a:rPr b="1" lang="en-US" sz="1600" u="none" cap="none" strike="noStrike">
                          <a:solidFill>
                            <a:schemeClr val="lt1"/>
                          </a:solidFill>
                        </a:rPr>
                        <a:t>#</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TAREA EN EL CRONOGRAMA</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SPI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CPI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PV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EV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r>
              <a:tr h="370850">
                <a:tc>
                  <a:txBody>
                    <a:bodyPr/>
                    <a:lstStyle/>
                    <a:p>
                      <a:pPr indent="0" lvl="0" marL="0" marR="0" rtl="0" algn="ctr">
                        <a:spcBef>
                          <a:spcPts val="0"/>
                        </a:spcBef>
                        <a:spcAft>
                          <a:spcPts val="0"/>
                        </a:spcAft>
                        <a:buNone/>
                      </a:pPr>
                      <a:r>
                        <a:rPr lang="en-US" sz="1600" u="none" cap="none" strike="noStrike"/>
                        <a:t>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Proyecto Web Portal BPM</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0.91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$5,000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b="1" lang="en-US" sz="1600" u="none" cap="none" strike="noStrike"/>
                        <a:t>$4,550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Análisis y Diseño</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Construcción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0.96</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$2,400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Pruebas e instalación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0.78</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$150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bl>
          </a:graphicData>
        </a:graphic>
      </p:graphicFrame>
      <p:sp>
        <p:nvSpPr>
          <p:cNvPr id="400" name="Google Shape;400;p26"/>
          <p:cNvSpPr txBox="1"/>
          <p:nvPr/>
        </p:nvSpPr>
        <p:spPr>
          <a:xfrm>
            <a:off x="512382" y="1551586"/>
            <a:ext cx="8163306"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ANÁLISIS DEL DESEMPEÑO DE UN PROYECTO USANDO INDICADORES EVM (II)</a:t>
            </a:r>
            <a:endParaRPr b="1" sz="1600">
              <a:solidFill>
                <a:schemeClr val="dk1"/>
              </a:solidFill>
              <a:latin typeface="Calibri"/>
              <a:ea typeface="Calibri"/>
              <a:cs typeface="Calibri"/>
              <a:sym typeface="Calibri"/>
            </a:endParaRPr>
          </a:p>
        </p:txBody>
      </p:sp>
      <p:sp>
        <p:nvSpPr>
          <p:cNvPr id="401" name="Google Shape;401;p26"/>
          <p:cNvSpPr/>
          <p:nvPr/>
        </p:nvSpPr>
        <p:spPr>
          <a:xfrm>
            <a:off x="3695701" y="2288892"/>
            <a:ext cx="1139536" cy="320675"/>
          </a:xfrm>
          <a:prstGeom prst="roundRect">
            <a:avLst>
              <a:gd fmla="val 32447" name="adj"/>
            </a:avLst>
          </a:prstGeom>
          <a:noFill/>
          <a:ln cap="flat" cmpd="sng" w="38100">
            <a:solidFill>
              <a:schemeClr val="accent4"/>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402" name="Google Shape;402;p26"/>
          <p:cNvSpPr txBox="1"/>
          <p:nvPr/>
        </p:nvSpPr>
        <p:spPr>
          <a:xfrm>
            <a:off x="512382" y="4018148"/>
            <a:ext cx="8163306"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4"/>
                </a:solidFill>
                <a:latin typeface="Calibri"/>
                <a:ea typeface="Calibri"/>
                <a:cs typeface="Calibri"/>
                <a:sym typeface="Calibri"/>
              </a:rPr>
              <a:t>Según el SPI de este proyecto se puede decir que está: </a:t>
            </a:r>
            <a:r>
              <a:rPr lang="en-US" sz="1600">
                <a:solidFill>
                  <a:schemeClr val="dk1"/>
                </a:solidFill>
                <a:latin typeface="Calibri"/>
                <a:ea typeface="Calibri"/>
                <a:cs typeface="Calibri"/>
                <a:sym typeface="Calibri"/>
              </a:rPr>
              <a:t>Atrasado, dado que el SPI de este proyecto es 0,91. También se puede decir que el proyecto presenta un nivel de retraso del 9 % con respecto a lo planificado.</a:t>
            </a:r>
            <a:endParaRPr/>
          </a:p>
        </p:txBody>
      </p:sp>
      <p:sp>
        <p:nvSpPr>
          <p:cNvPr id="403" name="Google Shape;403;p26"/>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sp>
        <p:nvSpPr>
          <p:cNvPr id="404" name="Google Shape;404;p26"/>
          <p:cNvSpPr txBox="1"/>
          <p:nvPr/>
        </p:nvSpPr>
        <p:spPr>
          <a:xfrm>
            <a:off x="509501" y="919076"/>
            <a:ext cx="3413578"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TÉCNICA EVM</a:t>
            </a:r>
            <a:endParaRPr b="1" sz="1600">
              <a:solidFill>
                <a:schemeClr val="dk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graphicFrame>
        <p:nvGraphicFramePr>
          <p:cNvPr id="410" name="Google Shape;410;p27"/>
          <p:cNvGraphicFramePr/>
          <p:nvPr/>
        </p:nvGraphicFramePr>
        <p:xfrm>
          <a:off x="503238" y="1893770"/>
          <a:ext cx="3000000" cy="3000000"/>
        </p:xfrm>
        <a:graphic>
          <a:graphicData uri="http://schemas.openxmlformats.org/drawingml/2006/table">
            <a:tbl>
              <a:tblPr bandRow="1">
                <a:noFill/>
                <a:tableStyleId>{62911242-A703-4508-A155-5EF1ED882205}</a:tableStyleId>
              </a:tblPr>
              <a:tblGrid>
                <a:gridCol w="569275"/>
                <a:gridCol w="2587750"/>
                <a:gridCol w="1197875"/>
                <a:gridCol w="1216150"/>
                <a:gridCol w="1353300"/>
                <a:gridCol w="1248100"/>
              </a:tblGrid>
              <a:tr h="370850">
                <a:tc>
                  <a:txBody>
                    <a:bodyPr/>
                    <a:lstStyle/>
                    <a:p>
                      <a:pPr indent="0" lvl="0" marL="0" marR="0" rtl="0" algn="ctr">
                        <a:spcBef>
                          <a:spcPts val="0"/>
                        </a:spcBef>
                        <a:spcAft>
                          <a:spcPts val="0"/>
                        </a:spcAft>
                        <a:buNone/>
                      </a:pPr>
                      <a:r>
                        <a:rPr b="1" lang="en-US" sz="1600" u="none" cap="none" strike="noStrike">
                          <a:solidFill>
                            <a:schemeClr val="lt1"/>
                          </a:solidFill>
                        </a:rPr>
                        <a:t>#</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TAREA EN EL CRONOGRAMA</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SPI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CPI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PV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EV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r>
              <a:tr h="370850">
                <a:tc>
                  <a:txBody>
                    <a:bodyPr/>
                    <a:lstStyle/>
                    <a:p>
                      <a:pPr indent="0" lvl="0" marL="0" marR="0" rtl="0" algn="ctr">
                        <a:spcBef>
                          <a:spcPts val="0"/>
                        </a:spcBef>
                        <a:spcAft>
                          <a:spcPts val="0"/>
                        </a:spcAft>
                        <a:buNone/>
                      </a:pPr>
                      <a:r>
                        <a:rPr lang="en-US" sz="1600" u="none" cap="none" strike="noStrike"/>
                        <a:t>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Proyecto Web Portal BPM</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0.91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$5,000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b="1" lang="en-US" sz="1600" u="none" cap="none" strike="noStrike"/>
                        <a:t>$4,550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Análisis y Diseño</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Construcción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0.96</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$2,400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Pruebas e instalación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0.78</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$150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bl>
          </a:graphicData>
        </a:graphic>
      </p:graphicFrame>
      <p:sp>
        <p:nvSpPr>
          <p:cNvPr id="411" name="Google Shape;411;p27"/>
          <p:cNvSpPr txBox="1"/>
          <p:nvPr/>
        </p:nvSpPr>
        <p:spPr>
          <a:xfrm>
            <a:off x="512382" y="1551586"/>
            <a:ext cx="8163306"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ANÁLISIS DEL DESEMPEÑO DE UN PROYECTO USANDO INDICADORES EVM (III)</a:t>
            </a:r>
            <a:endParaRPr b="1" sz="1600">
              <a:solidFill>
                <a:schemeClr val="dk1"/>
              </a:solidFill>
              <a:latin typeface="Calibri"/>
              <a:ea typeface="Calibri"/>
              <a:cs typeface="Calibri"/>
              <a:sym typeface="Calibri"/>
            </a:endParaRPr>
          </a:p>
        </p:txBody>
      </p:sp>
      <p:sp>
        <p:nvSpPr>
          <p:cNvPr id="412" name="Google Shape;412;p27"/>
          <p:cNvSpPr txBox="1"/>
          <p:nvPr/>
        </p:nvSpPr>
        <p:spPr>
          <a:xfrm>
            <a:off x="512382" y="4016850"/>
            <a:ext cx="8163300" cy="7389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3"/>
                </a:solidFill>
                <a:latin typeface="Calibri"/>
                <a:ea typeface="Calibri"/>
                <a:cs typeface="Calibri"/>
                <a:sym typeface="Calibri"/>
              </a:rPr>
              <a:t>¿Qué porcentaje de trabajo logrado tiene este proyecto?: </a:t>
            </a:r>
            <a:r>
              <a:rPr lang="en-US" sz="1600">
                <a:solidFill>
                  <a:schemeClr val="dk1"/>
                </a:solidFill>
                <a:latin typeface="Calibri"/>
                <a:ea typeface="Calibri"/>
                <a:cs typeface="Calibri"/>
                <a:sym typeface="Calibri"/>
              </a:rPr>
              <a:t>El trabajo logrado o, lo que es lo mismo, el avance logrado de este proyecto es la proporción de valor completado versus el valor planeado, es decir: $4,550 / $ 5,000 y esto representa un 90 % de avance del proyecto.</a:t>
            </a:r>
            <a:endParaRPr/>
          </a:p>
        </p:txBody>
      </p:sp>
      <p:sp>
        <p:nvSpPr>
          <p:cNvPr id="413" name="Google Shape;413;p27"/>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sp>
        <p:nvSpPr>
          <p:cNvPr id="414" name="Google Shape;414;p27"/>
          <p:cNvSpPr txBox="1"/>
          <p:nvPr/>
        </p:nvSpPr>
        <p:spPr>
          <a:xfrm>
            <a:off x="509501" y="919076"/>
            <a:ext cx="3413578"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TÉCNICA EVM</a:t>
            </a:r>
            <a:endParaRPr b="1" sz="1600">
              <a:solidFill>
                <a:schemeClr val="dk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graphicFrame>
        <p:nvGraphicFramePr>
          <p:cNvPr id="420" name="Google Shape;420;p28"/>
          <p:cNvGraphicFramePr/>
          <p:nvPr/>
        </p:nvGraphicFramePr>
        <p:xfrm>
          <a:off x="503238" y="1893770"/>
          <a:ext cx="3000000" cy="3000000"/>
        </p:xfrm>
        <a:graphic>
          <a:graphicData uri="http://schemas.openxmlformats.org/drawingml/2006/table">
            <a:tbl>
              <a:tblPr bandRow="1">
                <a:noFill/>
                <a:tableStyleId>{62911242-A703-4508-A155-5EF1ED882205}</a:tableStyleId>
              </a:tblPr>
              <a:tblGrid>
                <a:gridCol w="569275"/>
                <a:gridCol w="2587750"/>
                <a:gridCol w="1197875"/>
                <a:gridCol w="1216150"/>
                <a:gridCol w="1353300"/>
                <a:gridCol w="1248100"/>
              </a:tblGrid>
              <a:tr h="370850">
                <a:tc>
                  <a:txBody>
                    <a:bodyPr/>
                    <a:lstStyle/>
                    <a:p>
                      <a:pPr indent="0" lvl="0" marL="0" marR="0" rtl="0" algn="ctr">
                        <a:spcBef>
                          <a:spcPts val="0"/>
                        </a:spcBef>
                        <a:spcAft>
                          <a:spcPts val="0"/>
                        </a:spcAft>
                        <a:buNone/>
                      </a:pPr>
                      <a:r>
                        <a:rPr b="1" lang="en-US" sz="1600" u="none" cap="none" strike="noStrike">
                          <a:solidFill>
                            <a:schemeClr val="lt1"/>
                          </a:solidFill>
                        </a:rPr>
                        <a:t>#</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TAREA EN EL CRONOGRAMA</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SPI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CPI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PV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EV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r>
              <a:tr h="370850">
                <a:tc>
                  <a:txBody>
                    <a:bodyPr/>
                    <a:lstStyle/>
                    <a:p>
                      <a:pPr indent="0" lvl="0" marL="0" marR="0" rtl="0" algn="ctr">
                        <a:spcBef>
                          <a:spcPts val="0"/>
                        </a:spcBef>
                        <a:spcAft>
                          <a:spcPts val="0"/>
                        </a:spcAft>
                        <a:buNone/>
                      </a:pPr>
                      <a:r>
                        <a:rPr lang="en-US" sz="1600" u="none" cap="none" strike="noStrike"/>
                        <a:t>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Proyecto Web Portal BPM</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0.91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$5,000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b="1" lang="en-US" sz="1600" u="none" cap="none" strike="noStrike"/>
                        <a:t>$4,550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Análisis y Diseño</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Construcción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0.96</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$2,400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Pruebas e instalación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0.78</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$150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bl>
          </a:graphicData>
        </a:graphic>
      </p:graphicFrame>
      <p:sp>
        <p:nvSpPr>
          <p:cNvPr id="421" name="Google Shape;421;p28"/>
          <p:cNvSpPr txBox="1"/>
          <p:nvPr/>
        </p:nvSpPr>
        <p:spPr>
          <a:xfrm>
            <a:off x="512382" y="1551586"/>
            <a:ext cx="8163306"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ANÁLISIS DEL DESEMPEÑO DE UN PROYECTO USANDO INDICADORES EVM (IV)</a:t>
            </a:r>
            <a:endParaRPr b="1" sz="1600">
              <a:solidFill>
                <a:schemeClr val="dk1"/>
              </a:solidFill>
              <a:latin typeface="Calibri"/>
              <a:ea typeface="Calibri"/>
              <a:cs typeface="Calibri"/>
              <a:sym typeface="Calibri"/>
            </a:endParaRPr>
          </a:p>
        </p:txBody>
      </p:sp>
      <p:sp>
        <p:nvSpPr>
          <p:cNvPr id="422" name="Google Shape;422;p28"/>
          <p:cNvSpPr/>
          <p:nvPr/>
        </p:nvSpPr>
        <p:spPr>
          <a:xfrm>
            <a:off x="3695700" y="2664890"/>
            <a:ext cx="2355849" cy="320675"/>
          </a:xfrm>
          <a:prstGeom prst="roundRect">
            <a:avLst>
              <a:gd fmla="val 32447" name="adj"/>
            </a:avLst>
          </a:prstGeom>
          <a:noFill/>
          <a:ln cap="flat" cmpd="sng" w="38100">
            <a:solidFill>
              <a:schemeClr val="accent2"/>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423" name="Google Shape;423;p28"/>
          <p:cNvSpPr txBox="1"/>
          <p:nvPr/>
        </p:nvSpPr>
        <p:spPr>
          <a:xfrm>
            <a:off x="512382" y="4020095"/>
            <a:ext cx="8007841" cy="98488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2"/>
                </a:solidFill>
                <a:latin typeface="Calibri"/>
                <a:ea typeface="Calibri"/>
                <a:cs typeface="Calibri"/>
                <a:sym typeface="Calibri"/>
              </a:rPr>
              <a:t>¿A cuál de las fases le fue mejor en este proyecto?: </a:t>
            </a:r>
            <a:r>
              <a:rPr lang="en-US" sz="1600">
                <a:solidFill>
                  <a:schemeClr val="dk1"/>
                </a:solidFill>
                <a:latin typeface="Calibri"/>
                <a:ea typeface="Calibri"/>
                <a:cs typeface="Calibri"/>
                <a:sym typeface="Calibri"/>
              </a:rPr>
              <a:t>Si se compara de forma conjunta los indicadores de desempeño del costo (CPI) y de desempeño del cronograma (SPI), de las tres fases del proyecto se observa que la fase de Análisis y Diseño tiene los mejores valores en esos dos indicadores. </a:t>
            </a:r>
            <a:endParaRPr/>
          </a:p>
        </p:txBody>
      </p:sp>
      <p:sp>
        <p:nvSpPr>
          <p:cNvPr id="424" name="Google Shape;424;p28"/>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sp>
        <p:nvSpPr>
          <p:cNvPr id="425" name="Google Shape;425;p28"/>
          <p:cNvSpPr txBox="1"/>
          <p:nvPr/>
        </p:nvSpPr>
        <p:spPr>
          <a:xfrm>
            <a:off x="509501" y="919076"/>
            <a:ext cx="3413578"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TÉCNICA EVM</a:t>
            </a:r>
            <a:endParaRPr b="1" sz="1600">
              <a:solidFill>
                <a:schemeClr val="dk1"/>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9"/>
          <p:cNvSpPr txBox="1"/>
          <p:nvPr/>
        </p:nvSpPr>
        <p:spPr>
          <a:xfrm>
            <a:off x="512382" y="3938062"/>
            <a:ext cx="8163306" cy="129266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200">
                <a:solidFill>
                  <a:schemeClr val="accent2"/>
                </a:solidFill>
                <a:latin typeface="Calibri"/>
                <a:ea typeface="Calibri"/>
                <a:cs typeface="Calibri"/>
                <a:sym typeface="Calibri"/>
              </a:rPr>
              <a:t>Si sólo se evalúan las fases de Construcción y de Pruebas e Instalación, ¿a cuál de las dos le fue mejor con respecto a sus indicadores de EVM? </a:t>
            </a:r>
            <a:r>
              <a:rPr lang="en-US" sz="1200">
                <a:solidFill>
                  <a:schemeClr val="dk1"/>
                </a:solidFill>
                <a:latin typeface="Calibri"/>
                <a:ea typeface="Calibri"/>
                <a:cs typeface="Calibri"/>
                <a:sym typeface="Calibri"/>
              </a:rPr>
              <a:t>En este caso, primero se debe decir que a ambas fases les fue muy mal porque todos sus indicadores (CPI y SPI) están por debajo de 1. Sin embargo, si aún así se quiere identificar a qué fase le fue mejor, habría que preguntarse primero qué variable de la triple restricción es de la máxima preocupación para el cliente del proyecto. </a:t>
            </a:r>
            <a:r>
              <a:rPr b="1" lang="en-US" sz="1200">
                <a:solidFill>
                  <a:schemeClr val="accent3"/>
                </a:solidFill>
                <a:latin typeface="Calibri"/>
                <a:ea typeface="Calibri"/>
                <a:cs typeface="Calibri"/>
                <a:sym typeface="Calibri"/>
              </a:rPr>
              <a:t>Si al cliente le preocupa principalmente el tiempo del proyecto (que no se muevan las fechas), entonces la fase de Pruebas representará para el cliente la fase más preocupante. </a:t>
            </a:r>
            <a:r>
              <a:rPr b="1" lang="en-US" sz="1200">
                <a:solidFill>
                  <a:schemeClr val="dk1"/>
                </a:solidFill>
                <a:latin typeface="Calibri"/>
                <a:ea typeface="Calibri"/>
                <a:cs typeface="Calibri"/>
                <a:sym typeface="Calibri"/>
              </a:rPr>
              <a:t>Por el contrario, si al cliente le preocupan principalmente los costos del proyecto (que no se gaste más del presupuesto), entonces la fase de Construcción representará para el cliente la fase más preocupante.</a:t>
            </a:r>
            <a:endParaRPr/>
          </a:p>
        </p:txBody>
      </p:sp>
      <p:sp>
        <p:nvSpPr>
          <p:cNvPr id="432" name="Google Shape;432;p29"/>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INDICADORES DE DESEMPEÑO. TÉCNICA EVM</a:t>
            </a:r>
            <a:endParaRPr/>
          </a:p>
        </p:txBody>
      </p:sp>
      <p:sp>
        <p:nvSpPr>
          <p:cNvPr id="433" name="Google Shape;433;p29"/>
          <p:cNvSpPr txBox="1"/>
          <p:nvPr/>
        </p:nvSpPr>
        <p:spPr>
          <a:xfrm>
            <a:off x="509501" y="919076"/>
            <a:ext cx="3413578"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TÉCNICA EVM</a:t>
            </a:r>
            <a:endParaRPr b="1" sz="1600">
              <a:solidFill>
                <a:schemeClr val="dk1"/>
              </a:solidFill>
              <a:latin typeface="Calibri"/>
              <a:ea typeface="Calibri"/>
              <a:cs typeface="Calibri"/>
              <a:sym typeface="Calibri"/>
            </a:endParaRPr>
          </a:p>
        </p:txBody>
      </p:sp>
      <p:graphicFrame>
        <p:nvGraphicFramePr>
          <p:cNvPr id="434" name="Google Shape;434;p29"/>
          <p:cNvGraphicFramePr/>
          <p:nvPr/>
        </p:nvGraphicFramePr>
        <p:xfrm>
          <a:off x="503238" y="1893770"/>
          <a:ext cx="3000000" cy="3000000"/>
        </p:xfrm>
        <a:graphic>
          <a:graphicData uri="http://schemas.openxmlformats.org/drawingml/2006/table">
            <a:tbl>
              <a:tblPr bandRow="1">
                <a:noFill/>
                <a:tableStyleId>{62911242-A703-4508-A155-5EF1ED882205}</a:tableStyleId>
              </a:tblPr>
              <a:tblGrid>
                <a:gridCol w="569275"/>
                <a:gridCol w="2587750"/>
                <a:gridCol w="1197875"/>
                <a:gridCol w="1216150"/>
                <a:gridCol w="1353300"/>
                <a:gridCol w="1248100"/>
              </a:tblGrid>
              <a:tr h="370850">
                <a:tc>
                  <a:txBody>
                    <a:bodyPr/>
                    <a:lstStyle/>
                    <a:p>
                      <a:pPr indent="0" lvl="0" marL="0" marR="0" rtl="0" algn="ctr">
                        <a:spcBef>
                          <a:spcPts val="0"/>
                        </a:spcBef>
                        <a:spcAft>
                          <a:spcPts val="0"/>
                        </a:spcAft>
                        <a:buNone/>
                      </a:pPr>
                      <a:r>
                        <a:rPr b="1" lang="en-US" sz="1600" u="none" cap="none" strike="noStrike">
                          <a:solidFill>
                            <a:schemeClr val="lt1"/>
                          </a:solidFill>
                        </a:rPr>
                        <a:t>#</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TAREA EN EL CRONOGRAMA</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SPI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CPI</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PV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c>
                  <a:txBody>
                    <a:bodyPr/>
                    <a:lstStyle/>
                    <a:p>
                      <a:pPr indent="0" lvl="0" marL="0" marR="0" rtl="0" algn="ctr">
                        <a:spcBef>
                          <a:spcPts val="0"/>
                        </a:spcBef>
                        <a:spcAft>
                          <a:spcPts val="0"/>
                        </a:spcAft>
                        <a:buNone/>
                      </a:pPr>
                      <a:r>
                        <a:rPr b="1" lang="en-US" sz="1600" u="none" cap="none" strike="noStrike">
                          <a:solidFill>
                            <a:schemeClr val="lt1"/>
                          </a:solidFill>
                        </a:rPr>
                        <a:t>EV</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chemeClr val="accent5"/>
                    </a:solidFill>
                  </a:tcPr>
                </a:tc>
              </a:tr>
              <a:tr h="370850">
                <a:tc>
                  <a:txBody>
                    <a:bodyPr/>
                    <a:lstStyle/>
                    <a:p>
                      <a:pPr indent="0" lvl="0" marL="0" marR="0" rtl="0" algn="ctr">
                        <a:spcBef>
                          <a:spcPts val="0"/>
                        </a:spcBef>
                        <a:spcAft>
                          <a:spcPts val="0"/>
                        </a:spcAft>
                        <a:buNone/>
                      </a:pPr>
                      <a:r>
                        <a:rPr lang="en-US" sz="1600" u="none" cap="none" strike="noStrike"/>
                        <a:t>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Proyecto Web Portal BPM</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0.91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b="1" lang="en-US" sz="1600" u="none" cap="none" strike="noStrike"/>
                        <a:t>$5,000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b="1" lang="en-US" sz="1600" u="none" cap="none" strike="noStrike"/>
                        <a:t>$4,550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Análisis y Diseño</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1.12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$2,000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Construcción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0.96</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0.12</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$2,400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r h="370850">
                <a:tc>
                  <a:txBody>
                    <a:bodyPr/>
                    <a:lstStyle/>
                    <a:p>
                      <a:pPr indent="0" lvl="0" marL="0" marR="0" rtl="0" algn="ctr">
                        <a:spcBef>
                          <a:spcPts val="0"/>
                        </a:spcBef>
                        <a:spcAft>
                          <a:spcPts val="0"/>
                        </a:spcAft>
                        <a:buNone/>
                      </a:pPr>
                      <a:r>
                        <a:rPr lang="en-US" sz="1600" u="none" cap="none" strike="noStrike"/>
                        <a:t>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Pruebas e instalación</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0.3</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spcBef>
                          <a:spcPts val="0"/>
                        </a:spcBef>
                        <a:spcAft>
                          <a:spcPts val="0"/>
                        </a:spcAft>
                        <a:buNone/>
                      </a:pPr>
                      <a:r>
                        <a:rPr lang="en-US" sz="1600" u="none" cap="none" strike="noStrike"/>
                        <a:t>0.78</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$500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c>
                  <a:txBody>
                    <a:bodyPr/>
                    <a:lstStyle/>
                    <a:p>
                      <a:pPr indent="0" lvl="0" marL="0" marR="0" rtl="0" algn="ctr">
                        <a:lnSpc>
                          <a:spcPct val="100000"/>
                        </a:lnSpc>
                        <a:spcBef>
                          <a:spcPts val="0"/>
                        </a:spcBef>
                        <a:spcAft>
                          <a:spcPts val="0"/>
                        </a:spcAft>
                        <a:buClr>
                          <a:schemeClr val="dk1"/>
                        </a:buClr>
                        <a:buSzPts val="1600"/>
                        <a:buFont typeface="Calibri"/>
                        <a:buNone/>
                      </a:pPr>
                      <a:r>
                        <a:rPr lang="en-US" sz="1600" u="none" cap="none" strike="noStrike"/>
                        <a:t>$150</a:t>
                      </a:r>
                      <a:endParaRPr/>
                    </a:p>
                  </a:txBody>
                  <a:tcPr marT="45725" marB="45725" marR="91450" marL="91450" anchor="ctr">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solidFill>
                      <a:srgbClr val="D1EFF4"/>
                    </a:solidFill>
                  </a:tcPr>
                </a:tc>
              </a:tr>
            </a:tbl>
          </a:graphicData>
        </a:graphic>
      </p:graphicFrame>
      <p:sp>
        <p:nvSpPr>
          <p:cNvPr id="435" name="Google Shape;435;p29"/>
          <p:cNvSpPr txBox="1"/>
          <p:nvPr/>
        </p:nvSpPr>
        <p:spPr>
          <a:xfrm>
            <a:off x="512382" y="1551586"/>
            <a:ext cx="8163306"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ANÁLISIS DEL DESEMPEÑO DE UN PROYECTO USANDO INDICADORES EVM (V)</a:t>
            </a:r>
            <a:endParaRPr b="1" sz="1600">
              <a:solidFill>
                <a:schemeClr val="dk1"/>
              </a:solidFill>
              <a:latin typeface="Calibri"/>
              <a:ea typeface="Calibri"/>
              <a:cs typeface="Calibri"/>
              <a:sym typeface="Calibri"/>
            </a:endParaRPr>
          </a:p>
        </p:txBody>
      </p:sp>
      <p:sp>
        <p:nvSpPr>
          <p:cNvPr id="436" name="Google Shape;436;p29"/>
          <p:cNvSpPr/>
          <p:nvPr/>
        </p:nvSpPr>
        <p:spPr>
          <a:xfrm>
            <a:off x="3693636" y="3014068"/>
            <a:ext cx="2355849" cy="711606"/>
          </a:xfrm>
          <a:prstGeom prst="roundRect">
            <a:avLst>
              <a:gd fmla="val 17122" name="adj"/>
            </a:avLst>
          </a:prstGeom>
          <a:noFill/>
          <a:ln cap="flat" cmpd="sng" w="38100">
            <a:solidFill>
              <a:srgbClr val="FF0000"/>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3"/>
          <p:cNvSpPr/>
          <p:nvPr/>
        </p:nvSpPr>
        <p:spPr>
          <a:xfrm>
            <a:off x="6918960" y="5364480"/>
            <a:ext cx="2133600" cy="22445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 name="Google Shape;60;p3"/>
          <p:cNvSpPr txBox="1"/>
          <p:nvPr/>
        </p:nvSpPr>
        <p:spPr>
          <a:xfrm>
            <a:off x="1282298" y="918372"/>
            <a:ext cx="6089269" cy="150810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400">
                <a:solidFill>
                  <a:schemeClr val="dk1"/>
                </a:solidFill>
                <a:latin typeface="Calibri"/>
                <a:ea typeface="Calibri"/>
                <a:cs typeface="Calibri"/>
                <a:sym typeface="Calibri"/>
              </a:rPr>
              <a:t>En esta sesión:</a:t>
            </a:r>
            <a:endParaRPr/>
          </a:p>
          <a:p>
            <a:pPr indent="0" lvl="0" marL="0" marR="0" rtl="0" algn="l">
              <a:spcBef>
                <a:spcPts val="0"/>
              </a:spcBef>
              <a:spcAft>
                <a:spcPts val="0"/>
              </a:spcAft>
              <a:buNone/>
            </a:pPr>
            <a:r>
              <a:t/>
            </a:r>
            <a:endParaRPr sz="1400">
              <a:solidFill>
                <a:srgbClr val="262626"/>
              </a:solidFill>
              <a:latin typeface="Calibri"/>
              <a:ea typeface="Calibri"/>
              <a:cs typeface="Calibri"/>
              <a:sym typeface="Calibri"/>
            </a:endParaRPr>
          </a:p>
          <a:p>
            <a:pPr indent="-165100" lvl="0" marL="177800" marR="0" rtl="0" algn="l">
              <a:spcBef>
                <a:spcPts val="0"/>
              </a:spcBef>
              <a:spcAft>
                <a:spcPts val="0"/>
              </a:spcAft>
              <a:buClr>
                <a:srgbClr val="EE4639"/>
              </a:buClr>
              <a:buSzPts val="1400"/>
              <a:buFont typeface="Arial"/>
              <a:buChar char="•"/>
            </a:pPr>
            <a:r>
              <a:rPr b="1" lang="en-US" sz="1400">
                <a:solidFill>
                  <a:srgbClr val="262626"/>
                </a:solidFill>
                <a:latin typeface="Calibri"/>
                <a:ea typeface="Calibri"/>
                <a:cs typeface="Calibri"/>
                <a:sym typeface="Calibri"/>
              </a:rPr>
              <a:t>Comprenderás </a:t>
            </a:r>
            <a:r>
              <a:rPr lang="en-US" sz="1400">
                <a:solidFill>
                  <a:srgbClr val="262626"/>
                </a:solidFill>
                <a:latin typeface="Calibri"/>
                <a:ea typeface="Calibri"/>
                <a:cs typeface="Calibri"/>
                <a:sym typeface="Calibri"/>
              </a:rPr>
              <a:t>la importancia de presentar informes de desempeño.</a:t>
            </a:r>
            <a:endParaRPr/>
          </a:p>
          <a:p>
            <a:pPr indent="-76200" lvl="0" marL="177800" marR="0" rtl="0" algn="l">
              <a:spcBef>
                <a:spcPts val="0"/>
              </a:spcBef>
              <a:spcAft>
                <a:spcPts val="0"/>
              </a:spcAft>
              <a:buClr>
                <a:srgbClr val="EE4639"/>
              </a:buClr>
              <a:buSzPts val="1400"/>
              <a:buFont typeface="Arial"/>
              <a:buNone/>
            </a:pPr>
            <a:r>
              <a:t/>
            </a:r>
            <a:endParaRPr sz="1400">
              <a:solidFill>
                <a:srgbClr val="262626"/>
              </a:solidFill>
              <a:latin typeface="Calibri"/>
              <a:ea typeface="Calibri"/>
              <a:cs typeface="Calibri"/>
              <a:sym typeface="Calibri"/>
            </a:endParaRPr>
          </a:p>
          <a:p>
            <a:pPr indent="-165100" lvl="0" marL="177800" marR="0" rtl="0" algn="l">
              <a:spcBef>
                <a:spcPts val="0"/>
              </a:spcBef>
              <a:spcAft>
                <a:spcPts val="0"/>
              </a:spcAft>
              <a:buClr>
                <a:srgbClr val="EE4639"/>
              </a:buClr>
              <a:buSzPts val="1400"/>
              <a:buFont typeface="Arial"/>
              <a:buChar char="•"/>
            </a:pPr>
            <a:r>
              <a:rPr b="1" lang="en-US" sz="1400">
                <a:solidFill>
                  <a:srgbClr val="262626"/>
                </a:solidFill>
                <a:latin typeface="Calibri"/>
                <a:ea typeface="Calibri"/>
                <a:cs typeface="Calibri"/>
                <a:sym typeface="Calibri"/>
              </a:rPr>
              <a:t>Aprenderás </a:t>
            </a:r>
            <a:r>
              <a:rPr lang="en-US" sz="1400">
                <a:solidFill>
                  <a:srgbClr val="262626"/>
                </a:solidFill>
                <a:latin typeface="Calibri"/>
                <a:ea typeface="Calibri"/>
                <a:cs typeface="Calibri"/>
                <a:sym typeface="Calibri"/>
              </a:rPr>
              <a:t>la aplicación práctica de la técnica EVM.</a:t>
            </a:r>
            <a:endParaRPr/>
          </a:p>
          <a:p>
            <a:pPr indent="-76200" lvl="0" marL="177800" marR="0" rtl="0" algn="l">
              <a:spcBef>
                <a:spcPts val="0"/>
              </a:spcBef>
              <a:spcAft>
                <a:spcPts val="0"/>
              </a:spcAft>
              <a:buClr>
                <a:srgbClr val="EE4639"/>
              </a:buClr>
              <a:buSzPts val="1400"/>
              <a:buFont typeface="Arial"/>
              <a:buNone/>
            </a:pPr>
            <a:r>
              <a:t/>
            </a:r>
            <a:endParaRPr sz="1400">
              <a:solidFill>
                <a:srgbClr val="262626"/>
              </a:solidFill>
              <a:latin typeface="Calibri"/>
              <a:ea typeface="Calibri"/>
              <a:cs typeface="Calibri"/>
              <a:sym typeface="Calibri"/>
            </a:endParaRPr>
          </a:p>
          <a:p>
            <a:pPr indent="-165100" lvl="0" marL="177800" marR="0" rtl="0" algn="l">
              <a:spcBef>
                <a:spcPts val="0"/>
              </a:spcBef>
              <a:spcAft>
                <a:spcPts val="0"/>
              </a:spcAft>
              <a:buClr>
                <a:srgbClr val="EE4639"/>
              </a:buClr>
              <a:buSzPts val="1400"/>
              <a:buFont typeface="Arial"/>
              <a:buChar char="•"/>
            </a:pPr>
            <a:r>
              <a:rPr b="1" lang="en-US" sz="1400">
                <a:solidFill>
                  <a:srgbClr val="262626"/>
                </a:solidFill>
                <a:latin typeface="Calibri"/>
                <a:ea typeface="Calibri"/>
                <a:cs typeface="Calibri"/>
                <a:sym typeface="Calibri"/>
              </a:rPr>
              <a:t>Identificarás </a:t>
            </a:r>
            <a:r>
              <a:rPr lang="en-US" sz="1400">
                <a:solidFill>
                  <a:srgbClr val="262626"/>
                </a:solidFill>
                <a:latin typeface="Calibri"/>
                <a:ea typeface="Calibri"/>
                <a:cs typeface="Calibri"/>
                <a:sym typeface="Calibri"/>
              </a:rPr>
              <a:t>las acciones a tomar en cuenta para el cierre de la fase o proyecto.</a:t>
            </a:r>
            <a:endParaRPr/>
          </a:p>
        </p:txBody>
      </p:sp>
      <p:pic>
        <p:nvPicPr>
          <p:cNvPr id="61" name="Google Shape;61;p3"/>
          <p:cNvPicPr preferRelativeResize="0"/>
          <p:nvPr/>
        </p:nvPicPr>
        <p:blipFill rotWithShape="1">
          <a:blip r:embed="rId3">
            <a:alphaModFix/>
          </a:blip>
          <a:srcRect b="0" l="0" r="0" t="0"/>
          <a:stretch/>
        </p:blipFill>
        <p:spPr>
          <a:xfrm>
            <a:off x="1010839" y="954885"/>
            <a:ext cx="117851" cy="121369"/>
          </a:xfrm>
          <a:prstGeom prst="rect">
            <a:avLst/>
          </a:prstGeom>
          <a:noFill/>
          <a:ln>
            <a:noFill/>
          </a:ln>
        </p:spPr>
      </p:pic>
      <p:sp>
        <p:nvSpPr>
          <p:cNvPr id="62" name="Google Shape;62;p3"/>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3" name="Google Shape;63;p3"/>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64" name="Google Shape;64;p3"/>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5" name="Google Shape;65;p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INTRODUCCIÓN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0"/>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3" name="Google Shape;443;p30"/>
          <p:cNvSpPr txBox="1"/>
          <p:nvPr/>
        </p:nvSpPr>
        <p:spPr>
          <a:xfrm>
            <a:off x="1008063" y="3169972"/>
            <a:ext cx="2430332" cy="387798"/>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n-US" sz="2800">
                <a:solidFill>
                  <a:schemeClr val="lt1"/>
                </a:solidFill>
                <a:latin typeface="Arial"/>
                <a:ea typeface="Arial"/>
                <a:cs typeface="Arial"/>
                <a:sym typeface="Arial"/>
              </a:rPr>
              <a:t>CURVA S</a:t>
            </a:r>
            <a:endParaRPr b="1" sz="2800">
              <a:solidFill>
                <a:schemeClr val="lt1"/>
              </a:solidFill>
              <a:latin typeface="Arial"/>
              <a:ea typeface="Arial"/>
              <a:cs typeface="Arial"/>
              <a:sym typeface="Arial"/>
            </a:endParaRPr>
          </a:p>
        </p:txBody>
      </p:sp>
      <p:pic>
        <p:nvPicPr>
          <p:cNvPr id="444" name="Google Shape;444;p30"/>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31"/>
          <p:cNvSpPr txBox="1"/>
          <p:nvPr/>
        </p:nvSpPr>
        <p:spPr>
          <a:xfrm>
            <a:off x="2824934" y="1021219"/>
            <a:ext cx="929725" cy="215444"/>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1400">
                <a:solidFill>
                  <a:srgbClr val="7F7F7F"/>
                </a:solidFill>
                <a:latin typeface="Calibri"/>
                <a:ea typeface="Calibri"/>
                <a:cs typeface="Calibri"/>
                <a:sym typeface="Calibri"/>
              </a:rPr>
              <a:t>Curva “S”</a:t>
            </a:r>
            <a:endParaRPr/>
          </a:p>
        </p:txBody>
      </p:sp>
      <p:sp>
        <p:nvSpPr>
          <p:cNvPr id="451" name="Google Shape;451;p31"/>
          <p:cNvSpPr txBox="1"/>
          <p:nvPr/>
        </p:nvSpPr>
        <p:spPr>
          <a:xfrm>
            <a:off x="1043224" y="1269357"/>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3000</a:t>
            </a:r>
            <a:endParaRPr/>
          </a:p>
        </p:txBody>
      </p:sp>
      <p:sp>
        <p:nvSpPr>
          <p:cNvPr id="452" name="Google Shape;452;p31"/>
          <p:cNvSpPr txBox="1"/>
          <p:nvPr/>
        </p:nvSpPr>
        <p:spPr>
          <a:xfrm>
            <a:off x="1043224" y="1632353"/>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2500</a:t>
            </a:r>
            <a:endParaRPr b="1" sz="1050">
              <a:solidFill>
                <a:srgbClr val="7F7F7F"/>
              </a:solidFill>
              <a:latin typeface="Calibri"/>
              <a:ea typeface="Calibri"/>
              <a:cs typeface="Calibri"/>
              <a:sym typeface="Calibri"/>
            </a:endParaRPr>
          </a:p>
        </p:txBody>
      </p:sp>
      <p:sp>
        <p:nvSpPr>
          <p:cNvPr id="453" name="Google Shape;453;p31"/>
          <p:cNvSpPr txBox="1"/>
          <p:nvPr/>
        </p:nvSpPr>
        <p:spPr>
          <a:xfrm>
            <a:off x="1043224" y="2002523"/>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2000</a:t>
            </a:r>
            <a:endParaRPr/>
          </a:p>
        </p:txBody>
      </p:sp>
      <p:sp>
        <p:nvSpPr>
          <p:cNvPr id="454" name="Google Shape;454;p31"/>
          <p:cNvSpPr txBox="1"/>
          <p:nvPr/>
        </p:nvSpPr>
        <p:spPr>
          <a:xfrm>
            <a:off x="1043224" y="2364034"/>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1500</a:t>
            </a:r>
            <a:endParaRPr b="1" sz="1050">
              <a:solidFill>
                <a:srgbClr val="7F7F7F"/>
              </a:solidFill>
              <a:latin typeface="Calibri"/>
              <a:ea typeface="Calibri"/>
              <a:cs typeface="Calibri"/>
              <a:sym typeface="Calibri"/>
            </a:endParaRPr>
          </a:p>
        </p:txBody>
      </p:sp>
      <p:sp>
        <p:nvSpPr>
          <p:cNvPr id="455" name="Google Shape;455;p31"/>
          <p:cNvSpPr txBox="1"/>
          <p:nvPr/>
        </p:nvSpPr>
        <p:spPr>
          <a:xfrm>
            <a:off x="1043224" y="2732956"/>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1000</a:t>
            </a:r>
            <a:endParaRPr b="1" sz="1050">
              <a:solidFill>
                <a:srgbClr val="7F7F7F"/>
              </a:solidFill>
              <a:latin typeface="Calibri"/>
              <a:ea typeface="Calibri"/>
              <a:cs typeface="Calibri"/>
              <a:sym typeface="Calibri"/>
            </a:endParaRPr>
          </a:p>
        </p:txBody>
      </p:sp>
      <p:sp>
        <p:nvSpPr>
          <p:cNvPr id="456" name="Google Shape;456;p31"/>
          <p:cNvSpPr txBox="1"/>
          <p:nvPr/>
        </p:nvSpPr>
        <p:spPr>
          <a:xfrm>
            <a:off x="1043224" y="3095034"/>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500</a:t>
            </a:r>
            <a:endParaRPr/>
          </a:p>
        </p:txBody>
      </p:sp>
      <p:sp>
        <p:nvSpPr>
          <p:cNvPr id="457" name="Google Shape;457;p31"/>
          <p:cNvSpPr txBox="1"/>
          <p:nvPr/>
        </p:nvSpPr>
        <p:spPr>
          <a:xfrm>
            <a:off x="1190003" y="3474808"/>
            <a:ext cx="204335"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0</a:t>
            </a:r>
            <a:endParaRPr b="1" sz="1050">
              <a:solidFill>
                <a:srgbClr val="7F7F7F"/>
              </a:solidFill>
              <a:latin typeface="Calibri"/>
              <a:ea typeface="Calibri"/>
              <a:cs typeface="Calibri"/>
              <a:sym typeface="Calibri"/>
            </a:endParaRPr>
          </a:p>
        </p:txBody>
      </p:sp>
      <p:sp>
        <p:nvSpPr>
          <p:cNvPr id="458" name="Google Shape;458;p31"/>
          <p:cNvSpPr txBox="1"/>
          <p:nvPr/>
        </p:nvSpPr>
        <p:spPr>
          <a:xfrm rot="-5400000">
            <a:off x="-135192" y="2348243"/>
            <a:ext cx="2293663" cy="161583"/>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1050">
                <a:solidFill>
                  <a:srgbClr val="7F7F7F"/>
                </a:solidFill>
                <a:latin typeface="Calibri"/>
                <a:ea typeface="Calibri"/>
                <a:cs typeface="Calibri"/>
                <a:sym typeface="Calibri"/>
              </a:rPr>
              <a:t>Información Acumulada (HH, Costos, etc)</a:t>
            </a:r>
            <a:endParaRPr/>
          </a:p>
        </p:txBody>
      </p:sp>
      <p:sp>
        <p:nvSpPr>
          <p:cNvPr id="459" name="Google Shape;459;p31"/>
          <p:cNvSpPr txBox="1"/>
          <p:nvPr/>
        </p:nvSpPr>
        <p:spPr>
          <a:xfrm>
            <a:off x="3019052" y="3893040"/>
            <a:ext cx="541488" cy="184666"/>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1200">
                <a:solidFill>
                  <a:srgbClr val="7F7F7F"/>
                </a:solidFill>
                <a:latin typeface="Calibri"/>
                <a:ea typeface="Calibri"/>
                <a:cs typeface="Calibri"/>
                <a:sym typeface="Calibri"/>
              </a:rPr>
              <a:t>Tiempo</a:t>
            </a:r>
            <a:endParaRPr/>
          </a:p>
        </p:txBody>
      </p:sp>
      <p:sp>
        <p:nvSpPr>
          <p:cNvPr id="460" name="Google Shape;460;p31"/>
          <p:cNvSpPr txBox="1"/>
          <p:nvPr/>
        </p:nvSpPr>
        <p:spPr>
          <a:xfrm>
            <a:off x="1506972" y="3643873"/>
            <a:ext cx="34226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01-ene</a:t>
            </a:r>
            <a:endParaRPr/>
          </a:p>
        </p:txBody>
      </p:sp>
      <p:sp>
        <p:nvSpPr>
          <p:cNvPr id="461" name="Google Shape;461;p31"/>
          <p:cNvSpPr txBox="1"/>
          <p:nvPr/>
        </p:nvSpPr>
        <p:spPr>
          <a:xfrm>
            <a:off x="1911822" y="3643873"/>
            <a:ext cx="34226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01-feb</a:t>
            </a:r>
            <a:endParaRPr b="1" sz="900">
              <a:solidFill>
                <a:srgbClr val="7F7F7F"/>
              </a:solidFill>
              <a:latin typeface="Calibri"/>
              <a:ea typeface="Calibri"/>
              <a:cs typeface="Calibri"/>
              <a:sym typeface="Calibri"/>
            </a:endParaRPr>
          </a:p>
        </p:txBody>
      </p:sp>
      <p:sp>
        <p:nvSpPr>
          <p:cNvPr id="462" name="Google Shape;462;p31"/>
          <p:cNvSpPr txBox="1"/>
          <p:nvPr/>
        </p:nvSpPr>
        <p:spPr>
          <a:xfrm>
            <a:off x="2316672" y="3643873"/>
            <a:ext cx="34226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01-mar</a:t>
            </a:r>
            <a:endParaRPr b="1" sz="900">
              <a:solidFill>
                <a:srgbClr val="7F7F7F"/>
              </a:solidFill>
              <a:latin typeface="Calibri"/>
              <a:ea typeface="Calibri"/>
              <a:cs typeface="Calibri"/>
              <a:sym typeface="Calibri"/>
            </a:endParaRPr>
          </a:p>
        </p:txBody>
      </p:sp>
      <p:sp>
        <p:nvSpPr>
          <p:cNvPr id="463" name="Google Shape;463;p31"/>
          <p:cNvSpPr txBox="1"/>
          <p:nvPr/>
        </p:nvSpPr>
        <p:spPr>
          <a:xfrm>
            <a:off x="2721522" y="3643873"/>
            <a:ext cx="34226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01-abr</a:t>
            </a:r>
            <a:endParaRPr b="1" sz="900">
              <a:solidFill>
                <a:srgbClr val="7F7F7F"/>
              </a:solidFill>
              <a:latin typeface="Calibri"/>
              <a:ea typeface="Calibri"/>
              <a:cs typeface="Calibri"/>
              <a:sym typeface="Calibri"/>
            </a:endParaRPr>
          </a:p>
        </p:txBody>
      </p:sp>
      <p:sp>
        <p:nvSpPr>
          <p:cNvPr id="464" name="Google Shape;464;p31"/>
          <p:cNvSpPr txBox="1"/>
          <p:nvPr/>
        </p:nvSpPr>
        <p:spPr>
          <a:xfrm>
            <a:off x="3126372" y="3643873"/>
            <a:ext cx="364957"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01-may</a:t>
            </a:r>
            <a:endParaRPr b="1" sz="900">
              <a:solidFill>
                <a:srgbClr val="7F7F7F"/>
              </a:solidFill>
              <a:latin typeface="Calibri"/>
              <a:ea typeface="Calibri"/>
              <a:cs typeface="Calibri"/>
              <a:sym typeface="Calibri"/>
            </a:endParaRPr>
          </a:p>
        </p:txBody>
      </p:sp>
      <p:sp>
        <p:nvSpPr>
          <p:cNvPr id="465" name="Google Shape;465;p31"/>
          <p:cNvSpPr txBox="1"/>
          <p:nvPr/>
        </p:nvSpPr>
        <p:spPr>
          <a:xfrm>
            <a:off x="3553917" y="3643873"/>
            <a:ext cx="364957"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01-jun</a:t>
            </a:r>
            <a:endParaRPr b="1" sz="900">
              <a:solidFill>
                <a:srgbClr val="7F7F7F"/>
              </a:solidFill>
              <a:latin typeface="Calibri"/>
              <a:ea typeface="Calibri"/>
              <a:cs typeface="Calibri"/>
              <a:sym typeface="Calibri"/>
            </a:endParaRPr>
          </a:p>
        </p:txBody>
      </p:sp>
      <p:sp>
        <p:nvSpPr>
          <p:cNvPr id="466" name="Google Shape;466;p31"/>
          <p:cNvSpPr txBox="1"/>
          <p:nvPr/>
        </p:nvSpPr>
        <p:spPr>
          <a:xfrm>
            <a:off x="3981463" y="3643873"/>
            <a:ext cx="33227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01-jul</a:t>
            </a:r>
            <a:endParaRPr b="1" sz="900">
              <a:solidFill>
                <a:srgbClr val="7F7F7F"/>
              </a:solidFill>
              <a:latin typeface="Calibri"/>
              <a:ea typeface="Calibri"/>
              <a:cs typeface="Calibri"/>
              <a:sym typeface="Calibri"/>
            </a:endParaRPr>
          </a:p>
        </p:txBody>
      </p:sp>
      <p:sp>
        <p:nvSpPr>
          <p:cNvPr id="467" name="Google Shape;467;p31"/>
          <p:cNvSpPr txBox="1"/>
          <p:nvPr/>
        </p:nvSpPr>
        <p:spPr>
          <a:xfrm>
            <a:off x="4376324" y="3643873"/>
            <a:ext cx="33227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01-ago</a:t>
            </a:r>
            <a:endParaRPr b="1" sz="900">
              <a:solidFill>
                <a:srgbClr val="7F7F7F"/>
              </a:solidFill>
              <a:latin typeface="Calibri"/>
              <a:ea typeface="Calibri"/>
              <a:cs typeface="Calibri"/>
              <a:sym typeface="Calibri"/>
            </a:endParaRPr>
          </a:p>
        </p:txBody>
      </p:sp>
      <p:sp>
        <p:nvSpPr>
          <p:cNvPr id="468" name="Google Shape;468;p31"/>
          <p:cNvSpPr txBox="1"/>
          <p:nvPr/>
        </p:nvSpPr>
        <p:spPr>
          <a:xfrm>
            <a:off x="4771185" y="3643873"/>
            <a:ext cx="371525"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01-sept</a:t>
            </a:r>
            <a:endParaRPr b="1" sz="900">
              <a:solidFill>
                <a:srgbClr val="7F7F7F"/>
              </a:solidFill>
              <a:latin typeface="Calibri"/>
              <a:ea typeface="Calibri"/>
              <a:cs typeface="Calibri"/>
              <a:sym typeface="Calibri"/>
            </a:endParaRPr>
          </a:p>
        </p:txBody>
      </p:sp>
      <p:sp>
        <p:nvSpPr>
          <p:cNvPr id="469" name="Google Shape;469;p31"/>
          <p:cNvSpPr txBox="1"/>
          <p:nvPr/>
        </p:nvSpPr>
        <p:spPr>
          <a:xfrm>
            <a:off x="5205299" y="3643873"/>
            <a:ext cx="371525"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01-oct</a:t>
            </a:r>
            <a:endParaRPr b="1" sz="900">
              <a:solidFill>
                <a:srgbClr val="7F7F7F"/>
              </a:solidFill>
              <a:latin typeface="Calibri"/>
              <a:ea typeface="Calibri"/>
              <a:cs typeface="Calibri"/>
              <a:sym typeface="Calibri"/>
            </a:endParaRPr>
          </a:p>
        </p:txBody>
      </p:sp>
      <p:sp>
        <p:nvSpPr>
          <p:cNvPr id="470" name="Google Shape;470;p31"/>
          <p:cNvSpPr txBox="1"/>
          <p:nvPr/>
        </p:nvSpPr>
        <p:spPr>
          <a:xfrm>
            <a:off x="5635357" y="3643873"/>
            <a:ext cx="371525"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01-nov</a:t>
            </a:r>
            <a:endParaRPr/>
          </a:p>
        </p:txBody>
      </p:sp>
      <p:sp>
        <p:nvSpPr>
          <p:cNvPr id="471" name="Google Shape;471;p31"/>
          <p:cNvSpPr/>
          <p:nvPr/>
        </p:nvSpPr>
        <p:spPr>
          <a:xfrm>
            <a:off x="860078" y="912813"/>
            <a:ext cx="5332377" cy="3242728"/>
          </a:xfrm>
          <a:prstGeom prst="rect">
            <a:avLst/>
          </a:prstGeom>
          <a:noFill/>
          <a:ln cap="flat" cmpd="sng" w="12700">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472" name="Google Shape;472;p31"/>
          <p:cNvCxnSpPr/>
          <p:nvPr/>
        </p:nvCxnSpPr>
        <p:spPr>
          <a:xfrm>
            <a:off x="1471212" y="3548594"/>
            <a:ext cx="4535670" cy="0"/>
          </a:xfrm>
          <a:prstGeom prst="straightConnector1">
            <a:avLst/>
          </a:prstGeom>
          <a:noFill/>
          <a:ln cap="flat" cmpd="sng" w="9525">
            <a:solidFill>
              <a:srgbClr val="BFBFBF"/>
            </a:solidFill>
            <a:prstDash val="solid"/>
            <a:round/>
            <a:headEnd len="sm" w="sm" type="none"/>
            <a:tailEnd len="sm" w="sm" type="none"/>
          </a:ln>
        </p:spPr>
      </p:cxnSp>
      <p:cxnSp>
        <p:nvCxnSpPr>
          <p:cNvPr id="473" name="Google Shape;473;p31"/>
          <p:cNvCxnSpPr/>
          <p:nvPr/>
        </p:nvCxnSpPr>
        <p:spPr>
          <a:xfrm>
            <a:off x="1471212" y="3183992"/>
            <a:ext cx="4535670" cy="0"/>
          </a:xfrm>
          <a:prstGeom prst="straightConnector1">
            <a:avLst/>
          </a:prstGeom>
          <a:noFill/>
          <a:ln cap="flat" cmpd="sng" w="9525">
            <a:solidFill>
              <a:srgbClr val="BFBFBF"/>
            </a:solidFill>
            <a:prstDash val="solid"/>
            <a:round/>
            <a:headEnd len="sm" w="sm" type="none"/>
            <a:tailEnd len="sm" w="sm" type="none"/>
          </a:ln>
        </p:spPr>
      </p:cxnSp>
      <p:cxnSp>
        <p:nvCxnSpPr>
          <p:cNvPr id="474" name="Google Shape;474;p31"/>
          <p:cNvCxnSpPr/>
          <p:nvPr/>
        </p:nvCxnSpPr>
        <p:spPr>
          <a:xfrm>
            <a:off x="1471212" y="2818911"/>
            <a:ext cx="4535670" cy="0"/>
          </a:xfrm>
          <a:prstGeom prst="straightConnector1">
            <a:avLst/>
          </a:prstGeom>
          <a:noFill/>
          <a:ln cap="flat" cmpd="sng" w="9525">
            <a:solidFill>
              <a:srgbClr val="BFBFBF"/>
            </a:solidFill>
            <a:prstDash val="solid"/>
            <a:round/>
            <a:headEnd len="sm" w="sm" type="none"/>
            <a:tailEnd len="sm" w="sm" type="none"/>
          </a:ln>
        </p:spPr>
      </p:cxnSp>
      <p:cxnSp>
        <p:nvCxnSpPr>
          <p:cNvPr id="475" name="Google Shape;475;p31"/>
          <p:cNvCxnSpPr/>
          <p:nvPr/>
        </p:nvCxnSpPr>
        <p:spPr>
          <a:xfrm>
            <a:off x="1471212" y="2451886"/>
            <a:ext cx="4535670" cy="0"/>
          </a:xfrm>
          <a:prstGeom prst="straightConnector1">
            <a:avLst/>
          </a:prstGeom>
          <a:noFill/>
          <a:ln cap="flat" cmpd="sng" w="9525">
            <a:solidFill>
              <a:srgbClr val="BFBFBF"/>
            </a:solidFill>
            <a:prstDash val="solid"/>
            <a:round/>
            <a:headEnd len="sm" w="sm" type="none"/>
            <a:tailEnd len="sm" w="sm" type="none"/>
          </a:ln>
        </p:spPr>
      </p:cxnSp>
      <p:cxnSp>
        <p:nvCxnSpPr>
          <p:cNvPr id="476" name="Google Shape;476;p31"/>
          <p:cNvCxnSpPr/>
          <p:nvPr/>
        </p:nvCxnSpPr>
        <p:spPr>
          <a:xfrm>
            <a:off x="1471212" y="2086809"/>
            <a:ext cx="4535670" cy="0"/>
          </a:xfrm>
          <a:prstGeom prst="straightConnector1">
            <a:avLst/>
          </a:prstGeom>
          <a:noFill/>
          <a:ln cap="flat" cmpd="sng" w="9525">
            <a:solidFill>
              <a:srgbClr val="BFBFBF"/>
            </a:solidFill>
            <a:prstDash val="solid"/>
            <a:round/>
            <a:headEnd len="sm" w="sm" type="none"/>
            <a:tailEnd len="sm" w="sm" type="none"/>
          </a:ln>
        </p:spPr>
      </p:cxnSp>
      <p:cxnSp>
        <p:nvCxnSpPr>
          <p:cNvPr id="477" name="Google Shape;477;p31"/>
          <p:cNvCxnSpPr/>
          <p:nvPr/>
        </p:nvCxnSpPr>
        <p:spPr>
          <a:xfrm>
            <a:off x="1471212" y="1721446"/>
            <a:ext cx="4535670" cy="0"/>
          </a:xfrm>
          <a:prstGeom prst="straightConnector1">
            <a:avLst/>
          </a:prstGeom>
          <a:noFill/>
          <a:ln cap="flat" cmpd="sng" w="9525">
            <a:solidFill>
              <a:srgbClr val="BFBFBF"/>
            </a:solidFill>
            <a:prstDash val="solid"/>
            <a:round/>
            <a:headEnd len="sm" w="sm" type="none"/>
            <a:tailEnd len="sm" w="sm" type="none"/>
          </a:ln>
        </p:spPr>
      </p:cxnSp>
      <p:cxnSp>
        <p:nvCxnSpPr>
          <p:cNvPr id="478" name="Google Shape;478;p31"/>
          <p:cNvCxnSpPr/>
          <p:nvPr/>
        </p:nvCxnSpPr>
        <p:spPr>
          <a:xfrm>
            <a:off x="1471212" y="1352229"/>
            <a:ext cx="4535670" cy="0"/>
          </a:xfrm>
          <a:prstGeom prst="straightConnector1">
            <a:avLst/>
          </a:prstGeom>
          <a:noFill/>
          <a:ln cap="flat" cmpd="sng" w="9525">
            <a:solidFill>
              <a:srgbClr val="BFBFBF"/>
            </a:solidFill>
            <a:prstDash val="solid"/>
            <a:round/>
            <a:headEnd len="sm" w="sm" type="none"/>
            <a:tailEnd len="sm" w="sm" type="none"/>
          </a:ln>
        </p:spPr>
      </p:cxnSp>
      <p:sp>
        <p:nvSpPr>
          <p:cNvPr id="479" name="Google Shape;479;p31"/>
          <p:cNvSpPr txBox="1"/>
          <p:nvPr/>
        </p:nvSpPr>
        <p:spPr>
          <a:xfrm>
            <a:off x="7278101" y="2142254"/>
            <a:ext cx="1199188" cy="21544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Costo Real</a:t>
            </a:r>
            <a:endParaRPr sz="1400">
              <a:solidFill>
                <a:schemeClr val="dk1"/>
              </a:solidFill>
              <a:latin typeface="Calibri"/>
              <a:ea typeface="Calibri"/>
              <a:cs typeface="Calibri"/>
              <a:sym typeface="Calibri"/>
            </a:endParaRPr>
          </a:p>
        </p:txBody>
      </p:sp>
      <p:sp>
        <p:nvSpPr>
          <p:cNvPr id="480" name="Google Shape;480;p31"/>
          <p:cNvSpPr txBox="1"/>
          <p:nvPr/>
        </p:nvSpPr>
        <p:spPr>
          <a:xfrm>
            <a:off x="7278100" y="2592656"/>
            <a:ext cx="1353369" cy="21544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Costo Planeado</a:t>
            </a:r>
            <a:endParaRPr sz="1400">
              <a:solidFill>
                <a:schemeClr val="dk1"/>
              </a:solidFill>
              <a:latin typeface="Calibri"/>
              <a:ea typeface="Calibri"/>
              <a:cs typeface="Calibri"/>
              <a:sym typeface="Calibri"/>
            </a:endParaRPr>
          </a:p>
        </p:txBody>
      </p:sp>
      <p:sp>
        <p:nvSpPr>
          <p:cNvPr id="481" name="Google Shape;481;p31"/>
          <p:cNvSpPr/>
          <p:nvPr/>
        </p:nvSpPr>
        <p:spPr>
          <a:xfrm>
            <a:off x="7000693" y="2153180"/>
            <a:ext cx="193592" cy="193592"/>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82" name="Google Shape;482;p31"/>
          <p:cNvSpPr/>
          <p:nvPr/>
        </p:nvSpPr>
        <p:spPr>
          <a:xfrm>
            <a:off x="7000693" y="2603582"/>
            <a:ext cx="193592" cy="193592"/>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83" name="Google Shape;483;p31"/>
          <p:cNvPicPr preferRelativeResize="0"/>
          <p:nvPr/>
        </p:nvPicPr>
        <p:blipFill rotWithShape="1">
          <a:blip r:embed="rId3">
            <a:alphaModFix/>
          </a:blip>
          <a:srcRect b="8694" l="0" r="4371" t="11792"/>
          <a:stretch/>
        </p:blipFill>
        <p:spPr>
          <a:xfrm>
            <a:off x="1329958" y="1562100"/>
            <a:ext cx="4554794" cy="2074291"/>
          </a:xfrm>
          <a:prstGeom prst="rect">
            <a:avLst/>
          </a:prstGeom>
          <a:noFill/>
          <a:ln>
            <a:noFill/>
          </a:ln>
        </p:spPr>
      </p:pic>
      <p:sp>
        <p:nvSpPr>
          <p:cNvPr id="484" name="Google Shape;484;p31"/>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CURVA S</a:t>
            </a:r>
            <a:endParaRPr/>
          </a:p>
        </p:txBody>
      </p:sp>
      <p:sp>
        <p:nvSpPr>
          <p:cNvPr id="485" name="Google Shape;485;p31"/>
          <p:cNvSpPr/>
          <p:nvPr/>
        </p:nvSpPr>
        <p:spPr>
          <a:xfrm>
            <a:off x="860078" y="4346533"/>
            <a:ext cx="7532360" cy="887456"/>
          </a:xfrm>
          <a:prstGeom prst="roundRect">
            <a:avLst>
              <a:gd fmla="val 16667" name="adj"/>
            </a:avLst>
          </a:prstGeom>
          <a:solidFill>
            <a:srgbClr val="D1EFF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La Curva S ofrece una visualización tanto de los costos acumulados planeados como de los costos acumulados reales en puntos específicos de la línea de tiempo del proyecto, lo cual facilita controlar las desviaciones o brechas presupuestales.</a:t>
            </a:r>
            <a:endParaRPr sz="1400">
              <a:solidFill>
                <a:schemeClr val="dk1"/>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32"/>
          <p:cNvSpPr txBox="1"/>
          <p:nvPr/>
        </p:nvSpPr>
        <p:spPr>
          <a:xfrm>
            <a:off x="2824934" y="1021219"/>
            <a:ext cx="929725" cy="215444"/>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1400">
                <a:solidFill>
                  <a:srgbClr val="7F7F7F"/>
                </a:solidFill>
                <a:latin typeface="Calibri"/>
                <a:ea typeface="Calibri"/>
                <a:cs typeface="Calibri"/>
                <a:sym typeface="Calibri"/>
              </a:rPr>
              <a:t>Curva “S”</a:t>
            </a:r>
            <a:endParaRPr/>
          </a:p>
        </p:txBody>
      </p:sp>
      <p:sp>
        <p:nvSpPr>
          <p:cNvPr id="492" name="Google Shape;492;p32"/>
          <p:cNvSpPr txBox="1"/>
          <p:nvPr/>
        </p:nvSpPr>
        <p:spPr>
          <a:xfrm>
            <a:off x="1043224" y="1269357"/>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3000</a:t>
            </a:r>
            <a:endParaRPr/>
          </a:p>
        </p:txBody>
      </p:sp>
      <p:sp>
        <p:nvSpPr>
          <p:cNvPr id="493" name="Google Shape;493;p32"/>
          <p:cNvSpPr txBox="1"/>
          <p:nvPr/>
        </p:nvSpPr>
        <p:spPr>
          <a:xfrm>
            <a:off x="1043224" y="1632353"/>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2500</a:t>
            </a:r>
            <a:endParaRPr b="1" sz="1050">
              <a:solidFill>
                <a:srgbClr val="7F7F7F"/>
              </a:solidFill>
              <a:latin typeface="Calibri"/>
              <a:ea typeface="Calibri"/>
              <a:cs typeface="Calibri"/>
              <a:sym typeface="Calibri"/>
            </a:endParaRPr>
          </a:p>
        </p:txBody>
      </p:sp>
      <p:sp>
        <p:nvSpPr>
          <p:cNvPr id="494" name="Google Shape;494;p32"/>
          <p:cNvSpPr txBox="1"/>
          <p:nvPr/>
        </p:nvSpPr>
        <p:spPr>
          <a:xfrm>
            <a:off x="1043224" y="2002523"/>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2000</a:t>
            </a:r>
            <a:endParaRPr/>
          </a:p>
        </p:txBody>
      </p:sp>
      <p:sp>
        <p:nvSpPr>
          <p:cNvPr id="495" name="Google Shape;495;p32"/>
          <p:cNvSpPr txBox="1"/>
          <p:nvPr/>
        </p:nvSpPr>
        <p:spPr>
          <a:xfrm>
            <a:off x="1043224" y="2364034"/>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1500</a:t>
            </a:r>
            <a:endParaRPr b="1" sz="1050">
              <a:solidFill>
                <a:srgbClr val="7F7F7F"/>
              </a:solidFill>
              <a:latin typeface="Calibri"/>
              <a:ea typeface="Calibri"/>
              <a:cs typeface="Calibri"/>
              <a:sym typeface="Calibri"/>
            </a:endParaRPr>
          </a:p>
        </p:txBody>
      </p:sp>
      <p:sp>
        <p:nvSpPr>
          <p:cNvPr id="496" name="Google Shape;496;p32"/>
          <p:cNvSpPr txBox="1"/>
          <p:nvPr/>
        </p:nvSpPr>
        <p:spPr>
          <a:xfrm>
            <a:off x="1043224" y="2732956"/>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1000</a:t>
            </a:r>
            <a:endParaRPr b="1" sz="1050">
              <a:solidFill>
                <a:srgbClr val="7F7F7F"/>
              </a:solidFill>
              <a:latin typeface="Calibri"/>
              <a:ea typeface="Calibri"/>
              <a:cs typeface="Calibri"/>
              <a:sym typeface="Calibri"/>
            </a:endParaRPr>
          </a:p>
        </p:txBody>
      </p:sp>
      <p:sp>
        <p:nvSpPr>
          <p:cNvPr id="497" name="Google Shape;497;p32"/>
          <p:cNvSpPr txBox="1"/>
          <p:nvPr/>
        </p:nvSpPr>
        <p:spPr>
          <a:xfrm>
            <a:off x="1043224" y="3095034"/>
            <a:ext cx="386874"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500</a:t>
            </a:r>
            <a:endParaRPr/>
          </a:p>
        </p:txBody>
      </p:sp>
      <p:sp>
        <p:nvSpPr>
          <p:cNvPr id="498" name="Google Shape;498;p32"/>
          <p:cNvSpPr txBox="1"/>
          <p:nvPr/>
        </p:nvSpPr>
        <p:spPr>
          <a:xfrm>
            <a:off x="1190003" y="3474808"/>
            <a:ext cx="204335" cy="161583"/>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n-US" sz="1050">
                <a:solidFill>
                  <a:srgbClr val="7F7F7F"/>
                </a:solidFill>
                <a:latin typeface="Calibri"/>
                <a:ea typeface="Calibri"/>
                <a:cs typeface="Calibri"/>
                <a:sym typeface="Calibri"/>
              </a:rPr>
              <a:t>0</a:t>
            </a:r>
            <a:endParaRPr b="1" sz="1050">
              <a:solidFill>
                <a:srgbClr val="7F7F7F"/>
              </a:solidFill>
              <a:latin typeface="Calibri"/>
              <a:ea typeface="Calibri"/>
              <a:cs typeface="Calibri"/>
              <a:sym typeface="Calibri"/>
            </a:endParaRPr>
          </a:p>
        </p:txBody>
      </p:sp>
      <p:sp>
        <p:nvSpPr>
          <p:cNvPr id="499" name="Google Shape;499;p32"/>
          <p:cNvSpPr txBox="1"/>
          <p:nvPr/>
        </p:nvSpPr>
        <p:spPr>
          <a:xfrm rot="-5400000">
            <a:off x="-135192" y="2348243"/>
            <a:ext cx="2293663" cy="161583"/>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1050">
                <a:solidFill>
                  <a:srgbClr val="7F7F7F"/>
                </a:solidFill>
                <a:latin typeface="Calibri"/>
                <a:ea typeface="Calibri"/>
                <a:cs typeface="Calibri"/>
                <a:sym typeface="Calibri"/>
              </a:rPr>
              <a:t>Información Acumulada (HH, Costos, etc)</a:t>
            </a:r>
            <a:endParaRPr/>
          </a:p>
        </p:txBody>
      </p:sp>
      <p:sp>
        <p:nvSpPr>
          <p:cNvPr id="500" name="Google Shape;500;p32"/>
          <p:cNvSpPr txBox="1"/>
          <p:nvPr/>
        </p:nvSpPr>
        <p:spPr>
          <a:xfrm>
            <a:off x="3019052" y="3893040"/>
            <a:ext cx="541488" cy="184666"/>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1200">
                <a:solidFill>
                  <a:srgbClr val="7F7F7F"/>
                </a:solidFill>
                <a:latin typeface="Calibri"/>
                <a:ea typeface="Calibri"/>
                <a:cs typeface="Calibri"/>
                <a:sym typeface="Calibri"/>
              </a:rPr>
              <a:t>Tiempo</a:t>
            </a:r>
            <a:endParaRPr/>
          </a:p>
        </p:txBody>
      </p:sp>
      <p:sp>
        <p:nvSpPr>
          <p:cNvPr id="501" name="Google Shape;501;p32"/>
          <p:cNvSpPr txBox="1"/>
          <p:nvPr/>
        </p:nvSpPr>
        <p:spPr>
          <a:xfrm>
            <a:off x="1506972" y="3643873"/>
            <a:ext cx="34226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01-ene</a:t>
            </a:r>
            <a:endParaRPr/>
          </a:p>
        </p:txBody>
      </p:sp>
      <p:sp>
        <p:nvSpPr>
          <p:cNvPr id="502" name="Google Shape;502;p32"/>
          <p:cNvSpPr txBox="1"/>
          <p:nvPr/>
        </p:nvSpPr>
        <p:spPr>
          <a:xfrm>
            <a:off x="1911822" y="3643873"/>
            <a:ext cx="34226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01-feb</a:t>
            </a:r>
            <a:endParaRPr b="1" sz="900">
              <a:solidFill>
                <a:srgbClr val="7F7F7F"/>
              </a:solidFill>
              <a:latin typeface="Calibri"/>
              <a:ea typeface="Calibri"/>
              <a:cs typeface="Calibri"/>
              <a:sym typeface="Calibri"/>
            </a:endParaRPr>
          </a:p>
        </p:txBody>
      </p:sp>
      <p:sp>
        <p:nvSpPr>
          <p:cNvPr id="503" name="Google Shape;503;p32"/>
          <p:cNvSpPr txBox="1"/>
          <p:nvPr/>
        </p:nvSpPr>
        <p:spPr>
          <a:xfrm>
            <a:off x="2316672" y="3643873"/>
            <a:ext cx="34226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01-mar</a:t>
            </a:r>
            <a:endParaRPr b="1" sz="900">
              <a:solidFill>
                <a:srgbClr val="7F7F7F"/>
              </a:solidFill>
              <a:latin typeface="Calibri"/>
              <a:ea typeface="Calibri"/>
              <a:cs typeface="Calibri"/>
              <a:sym typeface="Calibri"/>
            </a:endParaRPr>
          </a:p>
        </p:txBody>
      </p:sp>
      <p:sp>
        <p:nvSpPr>
          <p:cNvPr id="504" name="Google Shape;504;p32"/>
          <p:cNvSpPr txBox="1"/>
          <p:nvPr/>
        </p:nvSpPr>
        <p:spPr>
          <a:xfrm>
            <a:off x="2721522" y="3643873"/>
            <a:ext cx="34226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01-abr</a:t>
            </a:r>
            <a:endParaRPr b="1" sz="900">
              <a:solidFill>
                <a:srgbClr val="7F7F7F"/>
              </a:solidFill>
              <a:latin typeface="Calibri"/>
              <a:ea typeface="Calibri"/>
              <a:cs typeface="Calibri"/>
              <a:sym typeface="Calibri"/>
            </a:endParaRPr>
          </a:p>
        </p:txBody>
      </p:sp>
      <p:sp>
        <p:nvSpPr>
          <p:cNvPr id="505" name="Google Shape;505;p32"/>
          <p:cNvSpPr txBox="1"/>
          <p:nvPr/>
        </p:nvSpPr>
        <p:spPr>
          <a:xfrm>
            <a:off x="3126372" y="3643873"/>
            <a:ext cx="364957"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01-may</a:t>
            </a:r>
            <a:endParaRPr b="1" sz="900">
              <a:solidFill>
                <a:srgbClr val="7F7F7F"/>
              </a:solidFill>
              <a:latin typeface="Calibri"/>
              <a:ea typeface="Calibri"/>
              <a:cs typeface="Calibri"/>
              <a:sym typeface="Calibri"/>
            </a:endParaRPr>
          </a:p>
        </p:txBody>
      </p:sp>
      <p:sp>
        <p:nvSpPr>
          <p:cNvPr id="506" name="Google Shape;506;p32"/>
          <p:cNvSpPr txBox="1"/>
          <p:nvPr/>
        </p:nvSpPr>
        <p:spPr>
          <a:xfrm>
            <a:off x="3553917" y="3643873"/>
            <a:ext cx="364957"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01-jun</a:t>
            </a:r>
            <a:endParaRPr b="1" sz="900">
              <a:solidFill>
                <a:srgbClr val="7F7F7F"/>
              </a:solidFill>
              <a:latin typeface="Calibri"/>
              <a:ea typeface="Calibri"/>
              <a:cs typeface="Calibri"/>
              <a:sym typeface="Calibri"/>
            </a:endParaRPr>
          </a:p>
        </p:txBody>
      </p:sp>
      <p:sp>
        <p:nvSpPr>
          <p:cNvPr id="507" name="Google Shape;507;p32"/>
          <p:cNvSpPr txBox="1"/>
          <p:nvPr/>
        </p:nvSpPr>
        <p:spPr>
          <a:xfrm>
            <a:off x="3981463" y="3643873"/>
            <a:ext cx="33227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01-jul</a:t>
            </a:r>
            <a:endParaRPr b="1" sz="900">
              <a:solidFill>
                <a:srgbClr val="7F7F7F"/>
              </a:solidFill>
              <a:latin typeface="Calibri"/>
              <a:ea typeface="Calibri"/>
              <a:cs typeface="Calibri"/>
              <a:sym typeface="Calibri"/>
            </a:endParaRPr>
          </a:p>
        </p:txBody>
      </p:sp>
      <p:sp>
        <p:nvSpPr>
          <p:cNvPr id="508" name="Google Shape;508;p32"/>
          <p:cNvSpPr txBox="1"/>
          <p:nvPr/>
        </p:nvSpPr>
        <p:spPr>
          <a:xfrm>
            <a:off x="4376324" y="3643873"/>
            <a:ext cx="332272"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01-ago</a:t>
            </a:r>
            <a:endParaRPr b="1" sz="900">
              <a:solidFill>
                <a:srgbClr val="7F7F7F"/>
              </a:solidFill>
              <a:latin typeface="Calibri"/>
              <a:ea typeface="Calibri"/>
              <a:cs typeface="Calibri"/>
              <a:sym typeface="Calibri"/>
            </a:endParaRPr>
          </a:p>
        </p:txBody>
      </p:sp>
      <p:sp>
        <p:nvSpPr>
          <p:cNvPr id="509" name="Google Shape;509;p32"/>
          <p:cNvSpPr txBox="1"/>
          <p:nvPr/>
        </p:nvSpPr>
        <p:spPr>
          <a:xfrm>
            <a:off x="4771185" y="3643873"/>
            <a:ext cx="371525"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01-sept</a:t>
            </a:r>
            <a:endParaRPr b="1" sz="900">
              <a:solidFill>
                <a:srgbClr val="7F7F7F"/>
              </a:solidFill>
              <a:latin typeface="Calibri"/>
              <a:ea typeface="Calibri"/>
              <a:cs typeface="Calibri"/>
              <a:sym typeface="Calibri"/>
            </a:endParaRPr>
          </a:p>
        </p:txBody>
      </p:sp>
      <p:sp>
        <p:nvSpPr>
          <p:cNvPr id="510" name="Google Shape;510;p32"/>
          <p:cNvSpPr txBox="1"/>
          <p:nvPr/>
        </p:nvSpPr>
        <p:spPr>
          <a:xfrm>
            <a:off x="5205299" y="3643873"/>
            <a:ext cx="371525"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01-oct</a:t>
            </a:r>
            <a:endParaRPr b="1" sz="900">
              <a:solidFill>
                <a:srgbClr val="7F7F7F"/>
              </a:solidFill>
              <a:latin typeface="Calibri"/>
              <a:ea typeface="Calibri"/>
              <a:cs typeface="Calibri"/>
              <a:sym typeface="Calibri"/>
            </a:endParaRPr>
          </a:p>
        </p:txBody>
      </p:sp>
      <p:sp>
        <p:nvSpPr>
          <p:cNvPr id="511" name="Google Shape;511;p32"/>
          <p:cNvSpPr txBox="1"/>
          <p:nvPr/>
        </p:nvSpPr>
        <p:spPr>
          <a:xfrm>
            <a:off x="5635357" y="3643873"/>
            <a:ext cx="371525" cy="138499"/>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900">
                <a:solidFill>
                  <a:srgbClr val="7F7F7F"/>
                </a:solidFill>
                <a:latin typeface="Calibri"/>
                <a:ea typeface="Calibri"/>
                <a:cs typeface="Calibri"/>
                <a:sym typeface="Calibri"/>
              </a:rPr>
              <a:t>01-nov</a:t>
            </a:r>
            <a:endParaRPr/>
          </a:p>
        </p:txBody>
      </p:sp>
      <p:sp>
        <p:nvSpPr>
          <p:cNvPr id="512" name="Google Shape;512;p32"/>
          <p:cNvSpPr/>
          <p:nvPr/>
        </p:nvSpPr>
        <p:spPr>
          <a:xfrm>
            <a:off x="860078" y="912813"/>
            <a:ext cx="5332377" cy="3242728"/>
          </a:xfrm>
          <a:prstGeom prst="rect">
            <a:avLst/>
          </a:prstGeom>
          <a:noFill/>
          <a:ln cap="flat" cmpd="sng" w="12700">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513" name="Google Shape;513;p32"/>
          <p:cNvCxnSpPr/>
          <p:nvPr/>
        </p:nvCxnSpPr>
        <p:spPr>
          <a:xfrm>
            <a:off x="1471212" y="3548594"/>
            <a:ext cx="4535670" cy="0"/>
          </a:xfrm>
          <a:prstGeom prst="straightConnector1">
            <a:avLst/>
          </a:prstGeom>
          <a:noFill/>
          <a:ln cap="flat" cmpd="sng" w="9525">
            <a:solidFill>
              <a:srgbClr val="BFBFBF"/>
            </a:solidFill>
            <a:prstDash val="solid"/>
            <a:round/>
            <a:headEnd len="sm" w="sm" type="none"/>
            <a:tailEnd len="sm" w="sm" type="none"/>
          </a:ln>
        </p:spPr>
      </p:cxnSp>
      <p:cxnSp>
        <p:nvCxnSpPr>
          <p:cNvPr id="514" name="Google Shape;514;p32"/>
          <p:cNvCxnSpPr/>
          <p:nvPr/>
        </p:nvCxnSpPr>
        <p:spPr>
          <a:xfrm>
            <a:off x="1471212" y="3183992"/>
            <a:ext cx="4535670" cy="0"/>
          </a:xfrm>
          <a:prstGeom prst="straightConnector1">
            <a:avLst/>
          </a:prstGeom>
          <a:noFill/>
          <a:ln cap="flat" cmpd="sng" w="9525">
            <a:solidFill>
              <a:srgbClr val="BFBFBF"/>
            </a:solidFill>
            <a:prstDash val="solid"/>
            <a:round/>
            <a:headEnd len="sm" w="sm" type="none"/>
            <a:tailEnd len="sm" w="sm" type="none"/>
          </a:ln>
        </p:spPr>
      </p:cxnSp>
      <p:cxnSp>
        <p:nvCxnSpPr>
          <p:cNvPr id="515" name="Google Shape;515;p32"/>
          <p:cNvCxnSpPr/>
          <p:nvPr/>
        </p:nvCxnSpPr>
        <p:spPr>
          <a:xfrm>
            <a:off x="1471212" y="2818911"/>
            <a:ext cx="4535670" cy="0"/>
          </a:xfrm>
          <a:prstGeom prst="straightConnector1">
            <a:avLst/>
          </a:prstGeom>
          <a:noFill/>
          <a:ln cap="flat" cmpd="sng" w="9525">
            <a:solidFill>
              <a:srgbClr val="BFBFBF"/>
            </a:solidFill>
            <a:prstDash val="solid"/>
            <a:round/>
            <a:headEnd len="sm" w="sm" type="none"/>
            <a:tailEnd len="sm" w="sm" type="none"/>
          </a:ln>
        </p:spPr>
      </p:cxnSp>
      <p:cxnSp>
        <p:nvCxnSpPr>
          <p:cNvPr id="516" name="Google Shape;516;p32"/>
          <p:cNvCxnSpPr/>
          <p:nvPr/>
        </p:nvCxnSpPr>
        <p:spPr>
          <a:xfrm>
            <a:off x="1471212" y="2451886"/>
            <a:ext cx="4535670" cy="0"/>
          </a:xfrm>
          <a:prstGeom prst="straightConnector1">
            <a:avLst/>
          </a:prstGeom>
          <a:noFill/>
          <a:ln cap="flat" cmpd="sng" w="9525">
            <a:solidFill>
              <a:srgbClr val="BFBFBF"/>
            </a:solidFill>
            <a:prstDash val="solid"/>
            <a:round/>
            <a:headEnd len="sm" w="sm" type="none"/>
            <a:tailEnd len="sm" w="sm" type="none"/>
          </a:ln>
        </p:spPr>
      </p:cxnSp>
      <p:cxnSp>
        <p:nvCxnSpPr>
          <p:cNvPr id="517" name="Google Shape;517;p32"/>
          <p:cNvCxnSpPr/>
          <p:nvPr/>
        </p:nvCxnSpPr>
        <p:spPr>
          <a:xfrm>
            <a:off x="1471212" y="2086809"/>
            <a:ext cx="4535670" cy="0"/>
          </a:xfrm>
          <a:prstGeom prst="straightConnector1">
            <a:avLst/>
          </a:prstGeom>
          <a:noFill/>
          <a:ln cap="flat" cmpd="sng" w="9525">
            <a:solidFill>
              <a:srgbClr val="BFBFBF"/>
            </a:solidFill>
            <a:prstDash val="solid"/>
            <a:round/>
            <a:headEnd len="sm" w="sm" type="none"/>
            <a:tailEnd len="sm" w="sm" type="none"/>
          </a:ln>
        </p:spPr>
      </p:cxnSp>
      <p:cxnSp>
        <p:nvCxnSpPr>
          <p:cNvPr id="518" name="Google Shape;518;p32"/>
          <p:cNvCxnSpPr/>
          <p:nvPr/>
        </p:nvCxnSpPr>
        <p:spPr>
          <a:xfrm>
            <a:off x="1471212" y="1721446"/>
            <a:ext cx="4535670" cy="0"/>
          </a:xfrm>
          <a:prstGeom prst="straightConnector1">
            <a:avLst/>
          </a:prstGeom>
          <a:noFill/>
          <a:ln cap="flat" cmpd="sng" w="9525">
            <a:solidFill>
              <a:srgbClr val="BFBFBF"/>
            </a:solidFill>
            <a:prstDash val="solid"/>
            <a:round/>
            <a:headEnd len="sm" w="sm" type="none"/>
            <a:tailEnd len="sm" w="sm" type="none"/>
          </a:ln>
        </p:spPr>
      </p:cxnSp>
      <p:cxnSp>
        <p:nvCxnSpPr>
          <p:cNvPr id="519" name="Google Shape;519;p32"/>
          <p:cNvCxnSpPr/>
          <p:nvPr/>
        </p:nvCxnSpPr>
        <p:spPr>
          <a:xfrm>
            <a:off x="1471212" y="1352229"/>
            <a:ext cx="4535670" cy="0"/>
          </a:xfrm>
          <a:prstGeom prst="straightConnector1">
            <a:avLst/>
          </a:prstGeom>
          <a:noFill/>
          <a:ln cap="flat" cmpd="sng" w="9525">
            <a:solidFill>
              <a:srgbClr val="BFBFBF"/>
            </a:solidFill>
            <a:prstDash val="solid"/>
            <a:round/>
            <a:headEnd len="sm" w="sm" type="none"/>
            <a:tailEnd len="sm" w="sm" type="none"/>
          </a:ln>
        </p:spPr>
      </p:cxnSp>
      <p:sp>
        <p:nvSpPr>
          <p:cNvPr id="520" name="Google Shape;520;p32"/>
          <p:cNvSpPr txBox="1"/>
          <p:nvPr/>
        </p:nvSpPr>
        <p:spPr>
          <a:xfrm>
            <a:off x="7278101" y="2142254"/>
            <a:ext cx="1199188" cy="21544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Costo Real</a:t>
            </a:r>
            <a:endParaRPr sz="1400">
              <a:solidFill>
                <a:schemeClr val="dk1"/>
              </a:solidFill>
              <a:latin typeface="Calibri"/>
              <a:ea typeface="Calibri"/>
              <a:cs typeface="Calibri"/>
              <a:sym typeface="Calibri"/>
            </a:endParaRPr>
          </a:p>
        </p:txBody>
      </p:sp>
      <p:sp>
        <p:nvSpPr>
          <p:cNvPr id="521" name="Google Shape;521;p32"/>
          <p:cNvSpPr txBox="1"/>
          <p:nvPr/>
        </p:nvSpPr>
        <p:spPr>
          <a:xfrm>
            <a:off x="7278100" y="2592656"/>
            <a:ext cx="1353369" cy="21544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Costo Planeado</a:t>
            </a:r>
            <a:endParaRPr sz="1400">
              <a:solidFill>
                <a:schemeClr val="dk1"/>
              </a:solidFill>
              <a:latin typeface="Calibri"/>
              <a:ea typeface="Calibri"/>
              <a:cs typeface="Calibri"/>
              <a:sym typeface="Calibri"/>
            </a:endParaRPr>
          </a:p>
        </p:txBody>
      </p:sp>
      <p:sp>
        <p:nvSpPr>
          <p:cNvPr id="522" name="Google Shape;522;p32"/>
          <p:cNvSpPr/>
          <p:nvPr/>
        </p:nvSpPr>
        <p:spPr>
          <a:xfrm>
            <a:off x="7000693" y="2153180"/>
            <a:ext cx="193592" cy="193592"/>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23" name="Google Shape;523;p32"/>
          <p:cNvSpPr/>
          <p:nvPr/>
        </p:nvSpPr>
        <p:spPr>
          <a:xfrm>
            <a:off x="7000693" y="2603582"/>
            <a:ext cx="193592" cy="193592"/>
          </a:xfrm>
          <a:prstGeom prst="ellipse">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24" name="Google Shape;524;p32"/>
          <p:cNvPicPr preferRelativeResize="0"/>
          <p:nvPr/>
        </p:nvPicPr>
        <p:blipFill rotWithShape="1">
          <a:blip r:embed="rId3">
            <a:alphaModFix/>
          </a:blip>
          <a:srcRect b="8694" l="0" r="4371" t="11792"/>
          <a:stretch/>
        </p:blipFill>
        <p:spPr>
          <a:xfrm>
            <a:off x="1329958" y="1562100"/>
            <a:ext cx="4554794" cy="2074291"/>
          </a:xfrm>
          <a:prstGeom prst="rect">
            <a:avLst/>
          </a:prstGeom>
          <a:noFill/>
          <a:ln>
            <a:noFill/>
          </a:ln>
        </p:spPr>
      </p:pic>
      <p:cxnSp>
        <p:nvCxnSpPr>
          <p:cNvPr id="525" name="Google Shape;525;p32"/>
          <p:cNvCxnSpPr/>
          <p:nvPr/>
        </p:nvCxnSpPr>
        <p:spPr>
          <a:xfrm>
            <a:off x="3754659" y="912813"/>
            <a:ext cx="0" cy="2635781"/>
          </a:xfrm>
          <a:prstGeom prst="straightConnector1">
            <a:avLst/>
          </a:prstGeom>
          <a:noFill/>
          <a:ln cap="flat" cmpd="sng" w="12700">
            <a:solidFill>
              <a:srgbClr val="7F7F7F"/>
            </a:solidFill>
            <a:prstDash val="dash"/>
            <a:round/>
            <a:headEnd len="sm" w="sm" type="none"/>
            <a:tailEnd len="sm" w="sm" type="none"/>
          </a:ln>
        </p:spPr>
      </p:cxnSp>
      <p:sp>
        <p:nvSpPr>
          <p:cNvPr id="526" name="Google Shape;526;p32"/>
          <p:cNvSpPr/>
          <p:nvPr/>
        </p:nvSpPr>
        <p:spPr>
          <a:xfrm>
            <a:off x="3720662" y="2418881"/>
            <a:ext cx="72071" cy="72071"/>
          </a:xfrm>
          <a:prstGeom prst="ellipse">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27" name="Google Shape;527;p32"/>
          <p:cNvSpPr/>
          <p:nvPr/>
        </p:nvSpPr>
        <p:spPr>
          <a:xfrm>
            <a:off x="3720662" y="2772064"/>
            <a:ext cx="72071" cy="72071"/>
          </a:xfrm>
          <a:prstGeom prst="ellipse">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28" name="Google Shape;528;p32"/>
          <p:cNvSpPr/>
          <p:nvPr/>
        </p:nvSpPr>
        <p:spPr>
          <a:xfrm rot="5400000">
            <a:off x="3615548" y="2587139"/>
            <a:ext cx="283560" cy="86292"/>
          </a:xfrm>
          <a:prstGeom prst="leftRightArrow">
            <a:avLst>
              <a:gd fmla="val 50000" name="adj1"/>
              <a:gd fmla="val 50000" name="adj2"/>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29" name="Google Shape;529;p32"/>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CURVA S</a:t>
            </a:r>
            <a:endParaRPr/>
          </a:p>
        </p:txBody>
      </p:sp>
      <p:sp>
        <p:nvSpPr>
          <p:cNvPr id="530" name="Google Shape;530;p32"/>
          <p:cNvSpPr/>
          <p:nvPr/>
        </p:nvSpPr>
        <p:spPr>
          <a:xfrm>
            <a:off x="860078" y="4346533"/>
            <a:ext cx="7532360" cy="887456"/>
          </a:xfrm>
          <a:prstGeom prst="roundRect">
            <a:avLst>
              <a:gd fmla="val 16667" name="adj"/>
            </a:avLst>
          </a:prstGeom>
          <a:solidFill>
            <a:srgbClr val="D1EFF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Por ejemplo, al 1ero de junio se puede observar que existe una desviación presupuestal de S/ 500 (S/ 1500 – S/ 1000) que deberá ser evaluada por el director de proyecto y el cliente a fin de tomar acciones correctivas para corregir la desviación.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33"/>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7" name="Google Shape;537;p33"/>
          <p:cNvSpPr txBox="1"/>
          <p:nvPr/>
        </p:nvSpPr>
        <p:spPr>
          <a:xfrm>
            <a:off x="1008063" y="3169972"/>
            <a:ext cx="3563937"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n-US" sz="2800">
                <a:solidFill>
                  <a:schemeClr val="lt1"/>
                </a:solidFill>
                <a:latin typeface="Arial"/>
                <a:ea typeface="Arial"/>
                <a:cs typeface="Arial"/>
                <a:sym typeface="Arial"/>
              </a:rPr>
              <a:t>CIERRE DE LA FASE </a:t>
            </a:r>
            <a:r>
              <a:rPr b="1" lang="en-US" sz="2800">
                <a:solidFill>
                  <a:schemeClr val="lt1"/>
                </a:solidFill>
                <a:latin typeface="Arial"/>
                <a:ea typeface="Arial"/>
                <a:cs typeface="Arial"/>
                <a:sym typeface="Arial"/>
              </a:rPr>
              <a:t>O DEL PROYECTO</a:t>
            </a:r>
            <a:endParaRPr b="1" sz="1600">
              <a:solidFill>
                <a:schemeClr val="lt1"/>
              </a:solidFill>
              <a:latin typeface="Arial"/>
              <a:ea typeface="Arial"/>
              <a:cs typeface="Arial"/>
              <a:sym typeface="Arial"/>
            </a:endParaRPr>
          </a:p>
        </p:txBody>
      </p:sp>
      <p:pic>
        <p:nvPicPr>
          <p:cNvPr id="538" name="Google Shape;538;p33"/>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34"/>
          <p:cNvSpPr txBox="1"/>
          <p:nvPr/>
        </p:nvSpPr>
        <p:spPr>
          <a:xfrm>
            <a:off x="509500" y="919076"/>
            <a:ext cx="3883113" cy="330859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500">
                <a:solidFill>
                  <a:schemeClr val="dk1"/>
                </a:solidFill>
                <a:latin typeface="Calibri"/>
                <a:ea typeface="Calibri"/>
                <a:cs typeface="Calibri"/>
                <a:sym typeface="Calibri"/>
              </a:rPr>
              <a:t>¿QUÉ IMPLICA CERRAR EL PROYECTO O FASE? (I)</a:t>
            </a:r>
            <a:endParaRPr sz="1500">
              <a:solidFill>
                <a:schemeClr val="dk1"/>
              </a:solidFill>
              <a:latin typeface="Calibri"/>
              <a:ea typeface="Calibri"/>
              <a:cs typeface="Calibri"/>
              <a:sym typeface="Calibri"/>
            </a:endParaRPr>
          </a:p>
          <a:p>
            <a:pPr indent="0" lvl="0" marL="0" marR="0" rtl="0" algn="l">
              <a:spcBef>
                <a:spcPts val="600"/>
              </a:spcBef>
              <a:spcAft>
                <a:spcPts val="0"/>
              </a:spcAft>
              <a:buNone/>
            </a:pPr>
            <a:r>
              <a:rPr lang="en-US" sz="1500">
                <a:solidFill>
                  <a:schemeClr val="dk1"/>
                </a:solidFill>
                <a:latin typeface="Calibri"/>
                <a:ea typeface="Calibri"/>
                <a:cs typeface="Calibri"/>
                <a:sym typeface="Calibri"/>
              </a:rPr>
              <a:t>Revisar toda la información del proyecto para asegurarse de que no ha quedado nada pendiente y que se cumplieron con los objetivos.</a:t>
            </a:r>
            <a:endParaRPr/>
          </a:p>
          <a:p>
            <a:pPr indent="0" lvl="0" marL="0" marR="0" rtl="0" algn="l">
              <a:spcBef>
                <a:spcPts val="0"/>
              </a:spcBef>
              <a:spcAft>
                <a:spcPts val="0"/>
              </a:spcAft>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Asegurarse de que </a:t>
            </a:r>
            <a:r>
              <a:rPr b="1" lang="en-US" sz="1500">
                <a:solidFill>
                  <a:schemeClr val="accent5"/>
                </a:solidFill>
                <a:latin typeface="Calibri"/>
                <a:ea typeface="Calibri"/>
                <a:cs typeface="Calibri"/>
                <a:sym typeface="Calibri"/>
              </a:rPr>
              <a:t>no quedaron incidentes sin resolver.</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Conseguir la </a:t>
            </a:r>
            <a:r>
              <a:rPr b="1" lang="en-US" sz="1500">
                <a:solidFill>
                  <a:schemeClr val="accent5"/>
                </a:solidFill>
                <a:latin typeface="Calibri"/>
                <a:ea typeface="Calibri"/>
                <a:cs typeface="Calibri"/>
                <a:sym typeface="Calibri"/>
              </a:rPr>
              <a:t>aceptación formal del cliente.</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Medir la </a:t>
            </a:r>
            <a:r>
              <a:rPr b="1" lang="en-US" sz="1500">
                <a:solidFill>
                  <a:schemeClr val="accent5"/>
                </a:solidFill>
                <a:latin typeface="Calibri"/>
                <a:ea typeface="Calibri"/>
                <a:cs typeface="Calibri"/>
                <a:sym typeface="Calibri"/>
              </a:rPr>
              <a:t>satisfacción</a:t>
            </a:r>
            <a:r>
              <a:rPr lang="en-US" sz="1500">
                <a:solidFill>
                  <a:schemeClr val="dk1"/>
                </a:solidFill>
                <a:latin typeface="Calibri"/>
                <a:ea typeface="Calibri"/>
                <a:cs typeface="Calibri"/>
                <a:sym typeface="Calibri"/>
              </a:rPr>
              <a:t> de los interesados.</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accent5"/>
              </a:buClr>
              <a:buSzPts val="1500"/>
              <a:buFont typeface="Arial"/>
              <a:buChar char="•"/>
            </a:pPr>
            <a:r>
              <a:rPr b="1" lang="en-US" sz="1500">
                <a:solidFill>
                  <a:schemeClr val="accent5"/>
                </a:solidFill>
                <a:latin typeface="Calibri"/>
                <a:ea typeface="Calibri"/>
                <a:cs typeface="Calibri"/>
                <a:sym typeface="Calibri"/>
              </a:rPr>
              <a:t>Evaluar el desempeño del equipo </a:t>
            </a:r>
            <a:r>
              <a:rPr lang="en-US" sz="1500">
                <a:solidFill>
                  <a:schemeClr val="dk1"/>
                </a:solidFill>
                <a:latin typeface="Calibri"/>
                <a:ea typeface="Calibri"/>
                <a:cs typeface="Calibri"/>
                <a:sym typeface="Calibri"/>
              </a:rPr>
              <a:t>y actualizar sus calificaciones.</a:t>
            </a:r>
            <a:endParaRPr sz="1500">
              <a:solidFill>
                <a:schemeClr val="dk1"/>
              </a:solidFill>
              <a:latin typeface="Calibri"/>
              <a:ea typeface="Calibri"/>
              <a:cs typeface="Calibri"/>
              <a:sym typeface="Calibri"/>
            </a:endParaRPr>
          </a:p>
        </p:txBody>
      </p:sp>
      <p:sp>
        <p:nvSpPr>
          <p:cNvPr id="545" name="Google Shape;545;p34"/>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CIERRE DE LA FASE O DEL PROYECTO</a:t>
            </a:r>
            <a:endParaRPr/>
          </a:p>
        </p:txBody>
      </p:sp>
      <p:pic>
        <p:nvPicPr>
          <p:cNvPr id="546" name="Google Shape;546;p34"/>
          <p:cNvPicPr preferRelativeResize="0"/>
          <p:nvPr/>
        </p:nvPicPr>
        <p:blipFill rotWithShape="1">
          <a:blip r:embed="rId3">
            <a:alphaModFix/>
          </a:blip>
          <a:srcRect b="0" l="0" r="0" t="0"/>
          <a:stretch/>
        </p:blipFill>
        <p:spPr>
          <a:xfrm>
            <a:off x="4751388" y="914400"/>
            <a:ext cx="3924300" cy="400735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5"/>
          <p:cNvSpPr txBox="1"/>
          <p:nvPr/>
        </p:nvSpPr>
        <p:spPr>
          <a:xfrm>
            <a:off x="509502" y="919076"/>
            <a:ext cx="3883111" cy="353943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500">
                <a:solidFill>
                  <a:schemeClr val="dk1"/>
                </a:solidFill>
                <a:latin typeface="Calibri"/>
                <a:ea typeface="Calibri"/>
                <a:cs typeface="Calibri"/>
                <a:sym typeface="Calibri"/>
              </a:rPr>
              <a:t>¿QUÉ IMPLICA CERRAR EL PROYECTO O FASE? (II)</a:t>
            </a:r>
            <a:endParaRPr sz="1500">
              <a:solidFill>
                <a:schemeClr val="dk1"/>
              </a:solidFill>
              <a:latin typeface="Calibri"/>
              <a:ea typeface="Calibri"/>
              <a:cs typeface="Calibri"/>
              <a:sym typeface="Calibri"/>
            </a:endParaRPr>
          </a:p>
          <a:p>
            <a:pPr indent="-182563" lvl="0" marL="182563" marR="0" rtl="0" algn="l">
              <a:spcBef>
                <a:spcPts val="600"/>
              </a:spcBef>
              <a:spcAft>
                <a:spcPts val="0"/>
              </a:spcAft>
              <a:buClr>
                <a:schemeClr val="accent5"/>
              </a:buClr>
              <a:buSzPts val="1500"/>
              <a:buFont typeface="Arial"/>
              <a:buChar char="•"/>
            </a:pPr>
            <a:r>
              <a:rPr b="1" lang="en-US" sz="1500">
                <a:solidFill>
                  <a:schemeClr val="accent5"/>
                </a:solidFill>
                <a:latin typeface="Calibri"/>
                <a:ea typeface="Calibri"/>
                <a:cs typeface="Calibri"/>
                <a:sym typeface="Calibri"/>
              </a:rPr>
              <a:t>Actualizar registros y archivar la información </a:t>
            </a:r>
            <a:r>
              <a:rPr lang="en-US" sz="1500">
                <a:solidFill>
                  <a:schemeClr val="dk1"/>
                </a:solidFill>
                <a:latin typeface="Calibri"/>
                <a:ea typeface="Calibri"/>
                <a:cs typeface="Calibri"/>
                <a:sym typeface="Calibri"/>
              </a:rPr>
              <a:t>de manera ordenada para encontrarla fácilmente y reutilizarla en futuros proyectos.</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accent5"/>
              </a:buClr>
              <a:buSzPts val="1500"/>
              <a:buFont typeface="Arial"/>
              <a:buChar char="•"/>
            </a:pPr>
            <a:r>
              <a:rPr b="1" lang="en-US" sz="1500">
                <a:solidFill>
                  <a:schemeClr val="accent5"/>
                </a:solidFill>
                <a:latin typeface="Calibri"/>
                <a:ea typeface="Calibri"/>
                <a:cs typeface="Calibri"/>
                <a:sym typeface="Calibri"/>
              </a:rPr>
              <a:t>Liberar recursos materiales y humanos </a:t>
            </a:r>
            <a:r>
              <a:rPr lang="en-US" sz="1500">
                <a:solidFill>
                  <a:schemeClr val="dk1"/>
                </a:solidFill>
                <a:latin typeface="Calibri"/>
                <a:ea typeface="Calibri"/>
                <a:cs typeface="Calibri"/>
                <a:sym typeface="Calibri"/>
              </a:rPr>
              <a:t>para poder asignarlos a otros proyectos.</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Recopilar </a:t>
            </a:r>
            <a:r>
              <a:rPr b="1" lang="en-US" sz="1500">
                <a:solidFill>
                  <a:schemeClr val="accent5"/>
                </a:solidFill>
                <a:latin typeface="Calibri"/>
                <a:ea typeface="Calibri"/>
                <a:cs typeface="Calibri"/>
                <a:sym typeface="Calibri"/>
              </a:rPr>
              <a:t>lecciones aprendidas </a:t>
            </a:r>
            <a:r>
              <a:rPr lang="en-US" sz="1500">
                <a:solidFill>
                  <a:schemeClr val="dk1"/>
                </a:solidFill>
                <a:latin typeface="Calibri"/>
                <a:ea typeface="Calibri"/>
                <a:cs typeface="Calibri"/>
                <a:sym typeface="Calibri"/>
              </a:rPr>
              <a:t>y actualizar los activos de los procesos de la organización. ¿Qué se puede mejorar en los próximos proyectos?</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Redactar el </a:t>
            </a:r>
            <a:r>
              <a:rPr b="1" lang="en-US" sz="1500">
                <a:solidFill>
                  <a:schemeClr val="dk1"/>
                </a:solidFill>
                <a:latin typeface="Calibri"/>
                <a:ea typeface="Calibri"/>
                <a:cs typeface="Calibri"/>
                <a:sym typeface="Calibri"/>
              </a:rPr>
              <a:t>reporte final </a:t>
            </a:r>
            <a:r>
              <a:rPr lang="en-US" sz="1500">
                <a:solidFill>
                  <a:schemeClr val="dk1"/>
                </a:solidFill>
                <a:latin typeface="Calibri"/>
                <a:ea typeface="Calibri"/>
                <a:cs typeface="Calibri"/>
                <a:sym typeface="Calibri"/>
              </a:rPr>
              <a:t>del proyecto auditando su éxito o fracaso.</a:t>
            </a:r>
            <a:endParaRPr sz="1500">
              <a:solidFill>
                <a:schemeClr val="dk1"/>
              </a:solidFill>
              <a:latin typeface="Calibri"/>
              <a:ea typeface="Calibri"/>
              <a:cs typeface="Calibri"/>
              <a:sym typeface="Calibri"/>
            </a:endParaRPr>
          </a:p>
        </p:txBody>
      </p:sp>
      <p:sp>
        <p:nvSpPr>
          <p:cNvPr id="553" name="Google Shape;553;p35"/>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CIERRE DE LA FASE O DEL PROYECTO</a:t>
            </a:r>
            <a:endParaRPr/>
          </a:p>
        </p:txBody>
      </p:sp>
      <p:pic>
        <p:nvPicPr>
          <p:cNvPr id="554" name="Google Shape;554;p35"/>
          <p:cNvPicPr preferRelativeResize="0"/>
          <p:nvPr/>
        </p:nvPicPr>
        <p:blipFill rotWithShape="1">
          <a:blip r:embed="rId3">
            <a:alphaModFix/>
          </a:blip>
          <a:srcRect b="0" l="0" r="0" t="0"/>
          <a:stretch/>
        </p:blipFill>
        <p:spPr>
          <a:xfrm>
            <a:off x="4967288" y="517524"/>
            <a:ext cx="3708400" cy="471646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36"/>
          <p:cNvSpPr txBox="1"/>
          <p:nvPr/>
        </p:nvSpPr>
        <p:spPr>
          <a:xfrm>
            <a:off x="509501" y="919076"/>
            <a:ext cx="4062500" cy="307776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500">
                <a:solidFill>
                  <a:schemeClr val="dk1"/>
                </a:solidFill>
                <a:latin typeface="Calibri"/>
                <a:ea typeface="Calibri"/>
                <a:cs typeface="Calibri"/>
                <a:sym typeface="Calibri"/>
              </a:rPr>
              <a:t>¿QUÉ IMPLICA CERRAR EL PROYECTO O FASE? (III)</a:t>
            </a:r>
            <a:endParaRPr b="1" sz="1500">
              <a:solidFill>
                <a:schemeClr val="dk1"/>
              </a:solidFill>
              <a:latin typeface="Calibri"/>
              <a:ea typeface="Calibri"/>
              <a:cs typeface="Calibri"/>
              <a:sym typeface="Calibri"/>
            </a:endParaRPr>
          </a:p>
          <a:p>
            <a:pPr indent="-182563" lvl="0" marL="182563" marR="0" rtl="0" algn="l">
              <a:spcBef>
                <a:spcPts val="60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Supervisar que los bienes y servicios entregados por los vendedores (proveedores) cumplen con los </a:t>
            </a:r>
            <a:r>
              <a:rPr b="1" lang="en-US" sz="1500">
                <a:solidFill>
                  <a:schemeClr val="accent5"/>
                </a:solidFill>
                <a:latin typeface="Calibri"/>
                <a:ea typeface="Calibri"/>
                <a:cs typeface="Calibri"/>
                <a:sym typeface="Calibri"/>
              </a:rPr>
              <a:t>términos contractuales.</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accent5"/>
              </a:buClr>
              <a:buSzPts val="1500"/>
              <a:buFont typeface="Arial"/>
              <a:buChar char="•"/>
            </a:pPr>
            <a:r>
              <a:rPr b="1" lang="en-US" sz="1500">
                <a:solidFill>
                  <a:schemeClr val="accent5"/>
                </a:solidFill>
                <a:latin typeface="Calibri"/>
                <a:ea typeface="Calibri"/>
                <a:cs typeface="Calibri"/>
                <a:sym typeface="Calibri"/>
              </a:rPr>
              <a:t>Verificar los entregables </a:t>
            </a:r>
            <a:r>
              <a:rPr lang="en-US" sz="1500">
                <a:solidFill>
                  <a:schemeClr val="dk1"/>
                </a:solidFill>
                <a:latin typeface="Calibri"/>
                <a:ea typeface="Calibri"/>
                <a:cs typeface="Calibri"/>
                <a:sym typeface="Calibri"/>
              </a:rPr>
              <a:t>con el cliente.</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Firmar los </a:t>
            </a:r>
            <a:r>
              <a:rPr b="1" lang="en-US" sz="1500">
                <a:solidFill>
                  <a:schemeClr val="accent5"/>
                </a:solidFill>
                <a:latin typeface="Calibri"/>
                <a:ea typeface="Calibri"/>
                <a:cs typeface="Calibri"/>
                <a:sym typeface="Calibri"/>
              </a:rPr>
              <a:t>acuerdos legales y aceptación formal </a:t>
            </a:r>
            <a:r>
              <a:rPr lang="en-US" sz="1500">
                <a:solidFill>
                  <a:schemeClr val="dk1"/>
                </a:solidFill>
                <a:latin typeface="Calibri"/>
                <a:ea typeface="Calibri"/>
                <a:cs typeface="Calibri"/>
                <a:sym typeface="Calibri"/>
              </a:rPr>
              <a:t>para cerrar los contratos.</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Devolver las </a:t>
            </a:r>
            <a:r>
              <a:rPr b="1" lang="en-US" sz="1500">
                <a:solidFill>
                  <a:schemeClr val="accent5"/>
                </a:solidFill>
                <a:latin typeface="Calibri"/>
                <a:ea typeface="Calibri"/>
                <a:cs typeface="Calibri"/>
                <a:sym typeface="Calibri"/>
              </a:rPr>
              <a:t>garantías.</a:t>
            </a:r>
            <a:endParaRPr/>
          </a:p>
          <a:p>
            <a:pPr indent="-87313" lvl="0" marL="182563" marR="0" rtl="0" algn="l">
              <a:spcBef>
                <a:spcPts val="0"/>
              </a:spcBef>
              <a:spcAft>
                <a:spcPts val="0"/>
              </a:spcAft>
              <a:buClr>
                <a:schemeClr val="dk1"/>
              </a:buClr>
              <a:buSzPts val="1500"/>
              <a:buFont typeface="Arial"/>
              <a:buNone/>
            </a:pPr>
            <a:r>
              <a:t/>
            </a:r>
            <a:endParaRPr sz="15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500"/>
              <a:buFont typeface="Arial"/>
              <a:buChar char="•"/>
            </a:pPr>
            <a:r>
              <a:rPr lang="en-US" sz="1500">
                <a:solidFill>
                  <a:schemeClr val="dk1"/>
                </a:solidFill>
                <a:latin typeface="Calibri"/>
                <a:ea typeface="Calibri"/>
                <a:cs typeface="Calibri"/>
                <a:sym typeface="Calibri"/>
              </a:rPr>
              <a:t>Redactar </a:t>
            </a:r>
            <a:r>
              <a:rPr b="1" lang="en-US" sz="1500">
                <a:solidFill>
                  <a:schemeClr val="accent5"/>
                </a:solidFill>
                <a:latin typeface="Calibri"/>
                <a:ea typeface="Calibri"/>
                <a:cs typeface="Calibri"/>
                <a:sym typeface="Calibri"/>
              </a:rPr>
              <a:t>carta de finalización </a:t>
            </a:r>
            <a:r>
              <a:rPr lang="en-US" sz="1500">
                <a:solidFill>
                  <a:schemeClr val="dk1"/>
                </a:solidFill>
                <a:latin typeface="Calibri"/>
                <a:ea typeface="Calibri"/>
                <a:cs typeface="Calibri"/>
                <a:sym typeface="Calibri"/>
              </a:rPr>
              <a:t>del contrato.</a:t>
            </a:r>
            <a:endParaRPr sz="1500">
              <a:solidFill>
                <a:schemeClr val="dk1"/>
              </a:solidFill>
              <a:latin typeface="Calibri"/>
              <a:ea typeface="Calibri"/>
              <a:cs typeface="Calibri"/>
              <a:sym typeface="Calibri"/>
            </a:endParaRPr>
          </a:p>
        </p:txBody>
      </p:sp>
      <p:sp>
        <p:nvSpPr>
          <p:cNvPr id="561" name="Google Shape;561;p36"/>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CIERRE DE LA FASE O DEL PROYECTO</a:t>
            </a:r>
            <a:endParaRPr/>
          </a:p>
        </p:txBody>
      </p:sp>
      <p:pic>
        <p:nvPicPr>
          <p:cNvPr id="562" name="Google Shape;562;p36"/>
          <p:cNvPicPr preferRelativeResize="0"/>
          <p:nvPr/>
        </p:nvPicPr>
        <p:blipFill rotWithShape="1">
          <a:blip r:embed="rId3">
            <a:alphaModFix/>
          </a:blip>
          <a:srcRect b="0" l="0" r="0" t="0"/>
          <a:stretch/>
        </p:blipFill>
        <p:spPr>
          <a:xfrm>
            <a:off x="4967288" y="517525"/>
            <a:ext cx="3708400" cy="472272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37"/>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9" name="Google Shape;569;p37"/>
          <p:cNvSpPr txBox="1"/>
          <p:nvPr/>
        </p:nvSpPr>
        <p:spPr>
          <a:xfrm>
            <a:off x="1008063" y="3169972"/>
            <a:ext cx="4447022"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n-US" sz="2800">
                <a:solidFill>
                  <a:schemeClr val="lt1"/>
                </a:solidFill>
                <a:latin typeface="Arial"/>
                <a:ea typeface="Arial"/>
                <a:cs typeface="Arial"/>
                <a:sym typeface="Arial"/>
              </a:rPr>
              <a:t>ACTA DE CONFORMIDAD </a:t>
            </a:r>
            <a:r>
              <a:rPr b="1" lang="en-US" sz="2800">
                <a:solidFill>
                  <a:schemeClr val="lt1"/>
                </a:solidFill>
                <a:latin typeface="Arial"/>
                <a:ea typeface="Arial"/>
                <a:cs typeface="Arial"/>
                <a:sym typeface="Arial"/>
              </a:rPr>
              <a:t>DEL PROYECTO</a:t>
            </a:r>
            <a:endParaRPr b="1" sz="1600">
              <a:solidFill>
                <a:schemeClr val="lt1"/>
              </a:solidFill>
              <a:latin typeface="Arial"/>
              <a:ea typeface="Arial"/>
              <a:cs typeface="Arial"/>
              <a:sym typeface="Arial"/>
            </a:endParaRPr>
          </a:p>
        </p:txBody>
      </p:sp>
      <p:pic>
        <p:nvPicPr>
          <p:cNvPr id="570" name="Google Shape;570;p37"/>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38"/>
          <p:cNvSpPr txBox="1"/>
          <p:nvPr/>
        </p:nvSpPr>
        <p:spPr>
          <a:xfrm>
            <a:off x="509500" y="919076"/>
            <a:ext cx="8166187" cy="81560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DEFINICIÓN</a:t>
            </a:r>
            <a:endParaRPr sz="1600">
              <a:solidFill>
                <a:schemeClr val="dk1"/>
              </a:solidFill>
              <a:latin typeface="Calibri"/>
              <a:ea typeface="Calibri"/>
              <a:cs typeface="Calibri"/>
              <a:sym typeface="Calibri"/>
            </a:endParaRPr>
          </a:p>
          <a:p>
            <a:pPr indent="0" lvl="0" marL="0" marR="0" rtl="0" algn="l">
              <a:spcBef>
                <a:spcPts val="600"/>
              </a:spcBef>
              <a:spcAft>
                <a:spcPts val="0"/>
              </a:spcAft>
              <a:buNone/>
            </a:pPr>
            <a:r>
              <a:rPr lang="en-US" sz="1600">
                <a:solidFill>
                  <a:schemeClr val="dk1"/>
                </a:solidFill>
                <a:latin typeface="Calibri"/>
                <a:ea typeface="Calibri"/>
                <a:cs typeface="Calibri"/>
                <a:sym typeface="Calibri"/>
              </a:rPr>
              <a:t>El acta de conformidad es un documento formal que certifica que los entregables del proyecto han sido completados y aceptados por el cliente o el patrocinador.</a:t>
            </a:r>
            <a:endParaRPr sz="1600">
              <a:solidFill>
                <a:schemeClr val="dk1"/>
              </a:solidFill>
              <a:latin typeface="Calibri"/>
              <a:ea typeface="Calibri"/>
              <a:cs typeface="Calibri"/>
              <a:sym typeface="Calibri"/>
            </a:endParaRPr>
          </a:p>
        </p:txBody>
      </p:sp>
      <p:sp>
        <p:nvSpPr>
          <p:cNvPr id="577" name="Google Shape;577;p38"/>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ACTA DE CONFORMIDAD DEL PROYECTO</a:t>
            </a:r>
            <a:endParaRPr/>
          </a:p>
        </p:txBody>
      </p:sp>
      <p:pic>
        <p:nvPicPr>
          <p:cNvPr id="578" name="Google Shape;578;p38"/>
          <p:cNvPicPr preferRelativeResize="0"/>
          <p:nvPr/>
        </p:nvPicPr>
        <p:blipFill rotWithShape="1">
          <a:blip r:embed="rId3">
            <a:alphaModFix/>
          </a:blip>
          <a:srcRect b="0" l="0" r="0" t="0"/>
          <a:stretch/>
        </p:blipFill>
        <p:spPr>
          <a:xfrm>
            <a:off x="503238" y="1878904"/>
            <a:ext cx="8172450" cy="335508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39"/>
          <p:cNvSpPr txBox="1"/>
          <p:nvPr/>
        </p:nvSpPr>
        <p:spPr>
          <a:xfrm>
            <a:off x="509501" y="919076"/>
            <a:ext cx="7150165" cy="204671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BUENAS PRÁCTICAS</a:t>
            </a:r>
            <a:endParaRPr sz="1600">
              <a:solidFill>
                <a:schemeClr val="dk1"/>
              </a:solidFill>
              <a:latin typeface="Calibri"/>
              <a:ea typeface="Calibri"/>
              <a:cs typeface="Calibri"/>
              <a:sym typeface="Calibri"/>
            </a:endParaRPr>
          </a:p>
          <a:p>
            <a:pPr indent="-182563" lvl="0" marL="182563" marR="0" rtl="0" algn="l">
              <a:spcBef>
                <a:spcPts val="60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Asegurar que el acta esté firmada por todas las partes clave interesadas.</a:t>
            </a:r>
            <a:endParaRPr/>
          </a:p>
          <a:p>
            <a:pPr indent="-80963" lvl="0" marL="182563"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Revisar el acta en conjunto con el cliente para confirmar que todas las expectativas han sido satisfechas.</a:t>
            </a:r>
            <a:endParaRPr/>
          </a:p>
          <a:p>
            <a:pPr indent="-80963" lvl="0" marL="182563"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2563" lvl="0" marL="182563"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Usar el acta como base para la discusión de cualquier aspecto residual o acuerdos de soporte posterior al proyecto.</a:t>
            </a:r>
            <a:endParaRPr sz="1600">
              <a:solidFill>
                <a:schemeClr val="dk1"/>
              </a:solidFill>
              <a:latin typeface="Calibri"/>
              <a:ea typeface="Calibri"/>
              <a:cs typeface="Calibri"/>
              <a:sym typeface="Calibri"/>
            </a:endParaRPr>
          </a:p>
        </p:txBody>
      </p:sp>
      <p:sp>
        <p:nvSpPr>
          <p:cNvPr id="585" name="Google Shape;585;p39"/>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ACTA DE CONFORMIDAD DEL PROYECTO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4"/>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 name="Google Shape;72;p4"/>
          <p:cNvSpPr txBox="1"/>
          <p:nvPr/>
        </p:nvSpPr>
        <p:spPr>
          <a:xfrm>
            <a:off x="1008063" y="3169972"/>
            <a:ext cx="2743482" cy="387798"/>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n-US" sz="2800">
                <a:solidFill>
                  <a:schemeClr val="lt1"/>
                </a:solidFill>
                <a:latin typeface="Arial"/>
                <a:ea typeface="Arial"/>
                <a:cs typeface="Arial"/>
                <a:sym typeface="Arial"/>
              </a:rPr>
              <a:t>QUÉ MEDIR</a:t>
            </a:r>
            <a:endParaRPr b="1" sz="1600">
              <a:solidFill>
                <a:schemeClr val="lt1"/>
              </a:solidFill>
              <a:latin typeface="Arial"/>
              <a:ea typeface="Arial"/>
              <a:cs typeface="Arial"/>
              <a:sym typeface="Arial"/>
            </a:endParaRPr>
          </a:p>
        </p:txBody>
      </p:sp>
      <p:pic>
        <p:nvPicPr>
          <p:cNvPr id="73" name="Google Shape;73;p4"/>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40"/>
          <p:cNvSpPr/>
          <p:nvPr/>
        </p:nvSpPr>
        <p:spPr>
          <a:xfrm>
            <a:off x="509501" y="919076"/>
            <a:ext cx="5360595"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ACTA DE CONFORMIDAD DEL PROYECTO</a:t>
            </a:r>
            <a:endParaRPr b="1" sz="1600">
              <a:solidFill>
                <a:schemeClr val="dk1"/>
              </a:solidFill>
              <a:latin typeface="Calibri"/>
              <a:ea typeface="Calibri"/>
              <a:cs typeface="Calibri"/>
              <a:sym typeface="Calibri"/>
            </a:endParaRPr>
          </a:p>
        </p:txBody>
      </p:sp>
      <p:grpSp>
        <p:nvGrpSpPr>
          <p:cNvPr id="592" name="Google Shape;592;p40"/>
          <p:cNvGrpSpPr/>
          <p:nvPr/>
        </p:nvGrpSpPr>
        <p:grpSpPr>
          <a:xfrm>
            <a:off x="512383" y="1504431"/>
            <a:ext cx="3880230" cy="3438002"/>
            <a:chOff x="512383" y="1795074"/>
            <a:chExt cx="3880230" cy="1312672"/>
          </a:xfrm>
        </p:grpSpPr>
        <p:sp>
          <p:nvSpPr>
            <p:cNvPr id="593" name="Google Shape;593;p40"/>
            <p:cNvSpPr/>
            <p:nvPr/>
          </p:nvSpPr>
          <p:spPr>
            <a:xfrm>
              <a:off x="512383" y="1795074"/>
              <a:ext cx="3880230" cy="1312672"/>
            </a:xfrm>
            <a:prstGeom prst="roundRect">
              <a:avLst>
                <a:gd fmla="val 3705" name="adj"/>
              </a:avLst>
            </a:prstGeom>
            <a:solidFill>
              <a:srgbClr val="F2F2F2"/>
            </a:solidFill>
            <a:ln>
              <a:noFill/>
            </a:ln>
          </p:spPr>
          <p:txBody>
            <a:bodyPr anchorCtr="0" anchor="ctr" bIns="0" lIns="864000" spcFirstLastPara="1" rIns="251975" wrap="square" tIns="0">
              <a:noAutofit/>
            </a:bodyPr>
            <a:lstStyle/>
            <a:p>
              <a:pPr indent="0" lvl="0" marL="0" marR="0" rtl="0" algn="l">
                <a:spcBef>
                  <a:spcPts val="0"/>
                </a:spcBef>
                <a:spcAft>
                  <a:spcPts val="0"/>
                </a:spcAft>
                <a:buNone/>
              </a:pPr>
              <a:r>
                <a:rPr b="1" lang="en-US" sz="1500">
                  <a:solidFill>
                    <a:schemeClr val="accent2"/>
                  </a:solidFill>
                  <a:latin typeface="Calibri"/>
                  <a:ea typeface="Calibri"/>
                  <a:cs typeface="Calibri"/>
                  <a:sym typeface="Calibri"/>
                </a:rPr>
                <a:t>¡IMPORTANTE!</a:t>
              </a:r>
              <a:endParaRPr/>
            </a:p>
            <a:p>
              <a:pPr indent="0" lvl="0" marL="0" marR="0" rtl="0" algn="l">
                <a:spcBef>
                  <a:spcPts val="0"/>
                </a:spcBef>
                <a:spcAft>
                  <a:spcPts val="0"/>
                </a:spcAft>
                <a:buNone/>
              </a:pPr>
              <a:r>
                <a:rPr lang="en-US" sz="1500">
                  <a:solidFill>
                    <a:schemeClr val="dk1"/>
                  </a:solidFill>
                  <a:latin typeface="Calibri"/>
                  <a:ea typeface="Calibri"/>
                  <a:cs typeface="Calibri"/>
                  <a:sym typeface="Calibri"/>
                </a:rPr>
                <a:t>El director de proyecto debe asegurarse de obtener la aceptación formal del proyecto por parte del cliente o patrocinador. Si fuese el caso que el proyecto se cancelara abruptamente, entonces sin importar el motivo, también debe obtener la conformidad por los entregables avanzados hasta la fecha de cancelación del proyecto y documentando las razones </a:t>
              </a:r>
              <a:br>
                <a:rPr lang="en-US" sz="1500">
                  <a:solidFill>
                    <a:schemeClr val="dk1"/>
                  </a:solidFill>
                  <a:latin typeface="Calibri"/>
                  <a:ea typeface="Calibri"/>
                  <a:cs typeface="Calibri"/>
                  <a:sym typeface="Calibri"/>
                </a:rPr>
              </a:br>
              <a:r>
                <a:rPr lang="en-US" sz="1500">
                  <a:solidFill>
                    <a:schemeClr val="dk1"/>
                  </a:solidFill>
                  <a:latin typeface="Calibri"/>
                  <a:ea typeface="Calibri"/>
                  <a:cs typeface="Calibri"/>
                  <a:sym typeface="Calibri"/>
                </a:rPr>
                <a:t>de cancelación.</a:t>
              </a:r>
              <a:endParaRPr/>
            </a:p>
          </p:txBody>
        </p:sp>
        <p:sp>
          <p:nvSpPr>
            <p:cNvPr id="594" name="Google Shape;594;p40"/>
            <p:cNvSpPr/>
            <p:nvPr/>
          </p:nvSpPr>
          <p:spPr>
            <a:xfrm rot="-5400000">
              <a:off x="238240" y="2069219"/>
              <a:ext cx="1312672" cy="764381"/>
            </a:xfrm>
            <a:prstGeom prst="round2SameRect">
              <a:avLst>
                <a:gd fmla="val 16667" name="adj1"/>
                <a:gd fmla="val 0" name="adj2"/>
              </a:avLst>
            </a:prstGeom>
            <a:solidFill>
              <a:schemeClr val="accent2"/>
            </a:solidFill>
            <a:ln cap="flat" cmpd="sng" w="254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595" name="Google Shape;595;p40"/>
          <p:cNvPicPr preferRelativeResize="0"/>
          <p:nvPr/>
        </p:nvPicPr>
        <p:blipFill rotWithShape="1">
          <a:blip r:embed="rId3">
            <a:alphaModFix/>
          </a:blip>
          <a:srcRect b="0" l="0" r="0" t="0"/>
          <a:stretch/>
        </p:blipFill>
        <p:spPr>
          <a:xfrm>
            <a:off x="620054" y="2935016"/>
            <a:ext cx="569532" cy="576833"/>
          </a:xfrm>
          <a:prstGeom prst="rect">
            <a:avLst/>
          </a:prstGeom>
          <a:noFill/>
          <a:ln>
            <a:noFill/>
          </a:ln>
        </p:spPr>
      </p:pic>
      <p:graphicFrame>
        <p:nvGraphicFramePr>
          <p:cNvPr id="596" name="Google Shape;596;p40"/>
          <p:cNvGraphicFramePr/>
          <p:nvPr/>
        </p:nvGraphicFramePr>
        <p:xfrm>
          <a:off x="4751389" y="1502955"/>
          <a:ext cx="3000000" cy="3000000"/>
        </p:xfrm>
        <a:graphic>
          <a:graphicData uri="http://schemas.openxmlformats.org/drawingml/2006/table">
            <a:tbl>
              <a:tblPr bandRow="1" firstRow="1">
                <a:noFill/>
                <a:tableStyleId>{62911242-A703-4508-A155-5EF1ED882205}</a:tableStyleId>
              </a:tblPr>
              <a:tblGrid>
                <a:gridCol w="3924300"/>
              </a:tblGrid>
              <a:tr h="355425">
                <a:tc>
                  <a:txBody>
                    <a:bodyPr/>
                    <a:lstStyle/>
                    <a:p>
                      <a:pPr indent="0" lvl="0" marL="92075" marR="0" rtl="0" algn="l">
                        <a:spcBef>
                          <a:spcPts val="0"/>
                        </a:spcBef>
                        <a:spcAft>
                          <a:spcPts val="0"/>
                        </a:spcAft>
                        <a:buClr>
                          <a:schemeClr val="dk1"/>
                        </a:buClr>
                        <a:buSzPts val="1400"/>
                        <a:buFont typeface="Arial"/>
                        <a:buNone/>
                      </a:pPr>
                      <a:r>
                        <a:rPr b="1" lang="en-US" sz="1400" u="none" cap="none" strike="noStrike">
                          <a:latin typeface="Calibri"/>
                          <a:ea typeface="Calibri"/>
                          <a:cs typeface="Calibri"/>
                          <a:sym typeface="Calibri"/>
                        </a:rPr>
                        <a:t>Cabecera</a:t>
                      </a:r>
                      <a:endParaRPr sz="1400" u="none" cap="none" strike="noStrike"/>
                    </a:p>
                  </a:txBody>
                  <a:tcPr marT="45725" marB="45725" marR="91450" marL="36000" anchor="ctr">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chemeClr val="accent2"/>
                    </a:solidFill>
                  </a:tcPr>
                </a:tc>
              </a:tr>
              <a:tr h="1101775">
                <a:tc>
                  <a:txBody>
                    <a:bodyPr/>
                    <a:lstStyle/>
                    <a:p>
                      <a:pPr indent="-136525" lvl="0" marL="184150" marR="0" rtl="0" algn="l">
                        <a:spcBef>
                          <a:spcPts val="0"/>
                        </a:spcBef>
                        <a:spcAft>
                          <a:spcPts val="0"/>
                        </a:spcAft>
                        <a:buClr>
                          <a:schemeClr val="accent2"/>
                        </a:buClr>
                        <a:buSzPts val="1400"/>
                        <a:buFont typeface="Arial"/>
                        <a:buChar char="•"/>
                      </a:pPr>
                      <a:r>
                        <a:rPr lang="en-US" sz="1400" u="none" cap="none" strike="noStrike">
                          <a:latin typeface="Calibri"/>
                          <a:ea typeface="Calibri"/>
                          <a:cs typeface="Calibri"/>
                          <a:sym typeface="Calibri"/>
                        </a:rPr>
                        <a:t>Nombre del proyecto.</a:t>
                      </a:r>
                      <a:endParaRPr/>
                    </a:p>
                    <a:p>
                      <a:pPr indent="-136525" lvl="0" marL="184150" marR="0" rtl="0" algn="l">
                        <a:spcBef>
                          <a:spcPts val="0"/>
                        </a:spcBef>
                        <a:spcAft>
                          <a:spcPts val="0"/>
                        </a:spcAft>
                        <a:buClr>
                          <a:schemeClr val="accent2"/>
                        </a:buClr>
                        <a:buSzPts val="1400"/>
                        <a:buFont typeface="Arial"/>
                        <a:buChar char="•"/>
                      </a:pPr>
                      <a:r>
                        <a:rPr lang="en-US" sz="1400" u="none" cap="none" strike="noStrike">
                          <a:latin typeface="Calibri"/>
                          <a:ea typeface="Calibri"/>
                          <a:cs typeface="Calibri"/>
                          <a:sym typeface="Calibri"/>
                        </a:rPr>
                        <a:t>Patrocinador.</a:t>
                      </a:r>
                      <a:endParaRPr/>
                    </a:p>
                    <a:p>
                      <a:pPr indent="-136525" lvl="0" marL="184150" marR="0" rtl="0" algn="l">
                        <a:spcBef>
                          <a:spcPts val="0"/>
                        </a:spcBef>
                        <a:spcAft>
                          <a:spcPts val="0"/>
                        </a:spcAft>
                        <a:buClr>
                          <a:schemeClr val="accent2"/>
                        </a:buClr>
                        <a:buSzPts val="1400"/>
                        <a:buFont typeface="Arial"/>
                        <a:buChar char="•"/>
                      </a:pPr>
                      <a:r>
                        <a:rPr lang="en-US" sz="1400" u="none" cap="none" strike="noStrike">
                          <a:latin typeface="Calibri"/>
                          <a:ea typeface="Calibri"/>
                          <a:cs typeface="Calibri"/>
                          <a:sym typeface="Calibri"/>
                        </a:rPr>
                        <a:t>Director del proyecto.</a:t>
                      </a:r>
                      <a:endParaRPr/>
                    </a:p>
                    <a:p>
                      <a:pPr indent="-136525" lvl="0" marL="184150" marR="0" rtl="0" algn="l">
                        <a:spcBef>
                          <a:spcPts val="0"/>
                        </a:spcBef>
                        <a:spcAft>
                          <a:spcPts val="0"/>
                        </a:spcAft>
                        <a:buClr>
                          <a:schemeClr val="accent2"/>
                        </a:buClr>
                        <a:buSzPts val="1400"/>
                        <a:buFont typeface="Arial"/>
                        <a:buChar char="•"/>
                      </a:pPr>
                      <a:r>
                        <a:rPr lang="en-US" sz="1400" u="none" cap="none" strike="noStrike">
                          <a:latin typeface="Calibri"/>
                          <a:ea typeface="Calibri"/>
                          <a:cs typeface="Calibri"/>
                          <a:sym typeface="Calibri"/>
                        </a:rPr>
                        <a:t>Fecha de última revisión.</a:t>
                      </a:r>
                      <a:endParaRPr/>
                    </a:p>
                  </a:txBody>
                  <a:tcPr marT="45725" marB="45725" marR="91450" marL="91450" anchor="ctr">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FBD9D6"/>
                    </a:solidFill>
                  </a:tcPr>
                </a:tc>
              </a:tr>
              <a:tr h="355425">
                <a:tc>
                  <a:txBody>
                    <a:bodyPr/>
                    <a:lstStyle/>
                    <a:p>
                      <a:pPr indent="0" lvl="0" marL="7936" marR="0" rtl="0" algn="l">
                        <a:spcBef>
                          <a:spcPts val="0"/>
                        </a:spcBef>
                        <a:spcAft>
                          <a:spcPts val="0"/>
                        </a:spcAft>
                        <a:buClr>
                          <a:schemeClr val="accent2"/>
                        </a:buClr>
                        <a:buSzPts val="1400"/>
                        <a:buFont typeface="Arial"/>
                        <a:buNone/>
                      </a:pPr>
                      <a:r>
                        <a:rPr b="1" lang="en-US" sz="1400" u="none" cap="none" strike="noStrike">
                          <a:solidFill>
                            <a:schemeClr val="lt1"/>
                          </a:solidFill>
                          <a:latin typeface="Calibri"/>
                          <a:ea typeface="Calibri"/>
                          <a:cs typeface="Calibri"/>
                          <a:sym typeface="Calibri"/>
                        </a:rPr>
                        <a:t> Cuerpo</a:t>
                      </a:r>
                      <a:endParaRPr sz="1400" u="none" cap="none" strike="noStrike">
                        <a:solidFill>
                          <a:schemeClr val="lt1"/>
                        </a:solidFill>
                        <a:latin typeface="Calibri"/>
                        <a:ea typeface="Calibri"/>
                        <a:cs typeface="Calibri"/>
                        <a:sym typeface="Calibri"/>
                      </a:endParaRPr>
                    </a:p>
                  </a:txBody>
                  <a:tcPr marT="45725" marB="45725" marR="91450" marL="91450" anchor="ctr">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chemeClr val="accent2"/>
                    </a:solidFill>
                  </a:tcPr>
                </a:tc>
              </a:tr>
              <a:tr h="1643375">
                <a:tc>
                  <a:txBody>
                    <a:bodyPr/>
                    <a:lstStyle/>
                    <a:p>
                      <a:pPr indent="-130174" lvl="0" marL="182563" marR="0" rtl="0" algn="l">
                        <a:spcBef>
                          <a:spcPts val="0"/>
                        </a:spcBef>
                        <a:spcAft>
                          <a:spcPts val="0"/>
                        </a:spcAft>
                        <a:buClr>
                          <a:schemeClr val="accent2"/>
                        </a:buClr>
                        <a:buSzPts val="1400"/>
                        <a:buFont typeface="Arial"/>
                        <a:buChar char="•"/>
                      </a:pPr>
                      <a:r>
                        <a:rPr lang="en-US" sz="1400" u="none" cap="none" strike="noStrike">
                          <a:latin typeface="Calibri"/>
                          <a:ea typeface="Calibri"/>
                          <a:cs typeface="Calibri"/>
                          <a:sym typeface="Calibri"/>
                        </a:rPr>
                        <a:t>Declaración de la aceptación formal.</a:t>
                      </a:r>
                      <a:endParaRPr/>
                    </a:p>
                    <a:p>
                      <a:pPr indent="-130174" lvl="0" marL="182563" marR="0" rtl="0" algn="l">
                        <a:spcBef>
                          <a:spcPts val="0"/>
                        </a:spcBef>
                        <a:spcAft>
                          <a:spcPts val="0"/>
                        </a:spcAft>
                        <a:buClr>
                          <a:schemeClr val="accent2"/>
                        </a:buClr>
                        <a:buSzPts val="1400"/>
                        <a:buFont typeface="Arial"/>
                        <a:buChar char="•"/>
                      </a:pPr>
                      <a:r>
                        <a:rPr lang="en-US" sz="1400" u="none" cap="none" strike="noStrike">
                          <a:latin typeface="Calibri"/>
                          <a:ea typeface="Calibri"/>
                          <a:cs typeface="Calibri"/>
                          <a:sym typeface="Calibri"/>
                        </a:rPr>
                        <a:t>Observaciones adicionales.</a:t>
                      </a:r>
                      <a:endParaRPr/>
                    </a:p>
                    <a:p>
                      <a:pPr indent="-130174" lvl="0" marL="182563" marR="0" rtl="0" algn="l">
                        <a:spcBef>
                          <a:spcPts val="0"/>
                        </a:spcBef>
                        <a:spcAft>
                          <a:spcPts val="0"/>
                        </a:spcAft>
                        <a:buClr>
                          <a:schemeClr val="accent2"/>
                        </a:buClr>
                        <a:buSzPts val="1400"/>
                        <a:buFont typeface="Arial"/>
                        <a:buChar char="•"/>
                      </a:pPr>
                      <a:r>
                        <a:rPr lang="en-US" sz="1400" u="none" cap="none" strike="noStrike">
                          <a:latin typeface="Calibri"/>
                          <a:ea typeface="Calibri"/>
                          <a:cs typeface="Calibri"/>
                          <a:sym typeface="Calibri"/>
                        </a:rPr>
                        <a:t>Aceptado por (cliente, patrocinador).</a:t>
                      </a:r>
                      <a:endParaRPr/>
                    </a:p>
                    <a:p>
                      <a:pPr indent="-130174" lvl="0" marL="182563" marR="0" rtl="0" algn="l">
                        <a:spcBef>
                          <a:spcPts val="0"/>
                        </a:spcBef>
                        <a:spcAft>
                          <a:spcPts val="0"/>
                        </a:spcAft>
                        <a:buClr>
                          <a:schemeClr val="accent2"/>
                        </a:buClr>
                        <a:buSzPts val="1400"/>
                        <a:buFont typeface="Arial"/>
                        <a:buChar char="•"/>
                      </a:pPr>
                      <a:r>
                        <a:rPr lang="en-US" sz="1400" u="none" cap="none" strike="noStrike">
                          <a:latin typeface="Calibri"/>
                          <a:ea typeface="Calibri"/>
                          <a:cs typeface="Calibri"/>
                          <a:sym typeface="Calibri"/>
                        </a:rPr>
                        <a:t>Distribuido y aceptado por (lista de interesados previamente identificados).</a:t>
                      </a:r>
                      <a:endParaRPr/>
                    </a:p>
                  </a:txBody>
                  <a:tcPr marT="45725" marB="45725"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FBD9D6"/>
                    </a:solidFill>
                  </a:tcPr>
                </a:tc>
              </a:tr>
            </a:tbl>
          </a:graphicData>
        </a:graphic>
      </p:graphicFrame>
      <p:sp>
        <p:nvSpPr>
          <p:cNvPr id="597" name="Google Shape;597;p40"/>
          <p:cNvSpPr/>
          <p:nvPr/>
        </p:nvSpPr>
        <p:spPr>
          <a:xfrm>
            <a:off x="503237" y="376836"/>
            <a:ext cx="3563937"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ACTA DE CONFORMIDAD DEL PROYECTO</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41"/>
          <p:cNvSpPr/>
          <p:nvPr/>
        </p:nvSpPr>
        <p:spPr>
          <a:xfrm>
            <a:off x="0" y="0"/>
            <a:ext cx="9144000" cy="5715000"/>
          </a:xfrm>
          <a:prstGeom prst="rect">
            <a:avLst/>
          </a:prstGeom>
          <a:solidFill>
            <a:srgbClr val="654E9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603" name="Google Shape;603;p41"/>
          <p:cNvGrpSpPr/>
          <p:nvPr/>
        </p:nvGrpSpPr>
        <p:grpSpPr>
          <a:xfrm>
            <a:off x="2506315" y="2194222"/>
            <a:ext cx="4581728" cy="1326557"/>
            <a:chOff x="2403187" y="2211377"/>
            <a:chExt cx="4581728" cy="1326557"/>
          </a:xfrm>
        </p:grpSpPr>
        <p:sp>
          <p:nvSpPr>
            <p:cNvPr id="604" name="Google Shape;604;p41"/>
            <p:cNvSpPr txBox="1"/>
            <p:nvPr/>
          </p:nvSpPr>
          <p:spPr>
            <a:xfrm>
              <a:off x="2403187"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n-US" sz="3600">
                  <a:solidFill>
                    <a:schemeClr val="lt1"/>
                  </a:solidFill>
                  <a:latin typeface="Arial"/>
                  <a:ea typeface="Arial"/>
                  <a:cs typeface="Arial"/>
                  <a:sym typeface="Arial"/>
                </a:rPr>
                <a:t>CONCLUSIONES</a:t>
              </a:r>
              <a:br>
                <a:rPr lang="en-US" sz="3600">
                  <a:solidFill>
                    <a:schemeClr val="lt1"/>
                  </a:solidFill>
                  <a:latin typeface="Arial"/>
                  <a:ea typeface="Arial"/>
                  <a:cs typeface="Arial"/>
                  <a:sym typeface="Arial"/>
                </a:rPr>
              </a:br>
              <a:r>
                <a:rPr b="1" lang="en-US" sz="3600">
                  <a:solidFill>
                    <a:schemeClr val="lt1"/>
                  </a:solidFill>
                  <a:latin typeface="Arial"/>
                  <a:ea typeface="Arial"/>
                  <a:cs typeface="Arial"/>
                  <a:sym typeface="Arial"/>
                </a:rPr>
                <a:t>MÁS REFERENCIAS</a:t>
              </a:r>
              <a:endParaRPr/>
            </a:p>
          </p:txBody>
        </p:sp>
        <p:pic>
          <p:nvPicPr>
            <p:cNvPr id="605" name="Google Shape;605;p41"/>
            <p:cNvPicPr preferRelativeResize="0"/>
            <p:nvPr/>
          </p:nvPicPr>
          <p:blipFill rotWithShape="1">
            <a:blip r:embed="rId3">
              <a:alphaModFix/>
            </a:blip>
            <a:srcRect b="0" l="0" r="0" t="0"/>
            <a:stretch/>
          </p:blipFill>
          <p:spPr>
            <a:xfrm>
              <a:off x="2425491" y="2211377"/>
              <a:ext cx="202176" cy="208211"/>
            </a:xfrm>
            <a:prstGeom prst="rect">
              <a:avLst/>
            </a:prstGeom>
            <a:noFill/>
            <a:ln>
              <a:noFill/>
            </a:ln>
          </p:spPr>
        </p:pic>
      </p:grpSp>
      <p:pic>
        <p:nvPicPr>
          <p:cNvPr id="606" name="Google Shape;606;p41"/>
          <p:cNvPicPr preferRelativeResize="0"/>
          <p:nvPr/>
        </p:nvPicPr>
        <p:blipFill rotWithShape="1">
          <a:blip r:embed="rId4">
            <a:alphaModFix/>
          </a:blip>
          <a:srcRect b="0" l="0" r="0" t="0"/>
          <a:stretch/>
        </p:blipFill>
        <p:spPr>
          <a:xfrm>
            <a:off x="-1253" y="946969"/>
            <a:ext cx="2072214" cy="3898064"/>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42"/>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13" name="Google Shape;613;p42"/>
          <p:cNvSpPr txBox="1"/>
          <p:nvPr/>
        </p:nvSpPr>
        <p:spPr>
          <a:xfrm>
            <a:off x="1279545" y="912813"/>
            <a:ext cx="5327934" cy="301621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Medir en el contexto del control de proyectos implica la recolección y análisis de datos clave que reflejan el progreso y rendimiento del proyecto en relación con su planificación original.</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La presentación de información en los controles de proyecto se refiere a la forma en que se comunican los avances y el desempeño del proyecto a los interesados.</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La resolución de problemas de desempeño implica la identificación y corrección de desviaciones o fallos en el proyecto antes de que afecten significativamente los objetivos del proyecto.</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EVM es una técnica de gestión de proyectos que integra el alcance, el cronograma y los costos para evaluar el rendimiento del proyecto.</a:t>
            </a:r>
            <a:endParaRPr/>
          </a:p>
        </p:txBody>
      </p:sp>
      <p:pic>
        <p:nvPicPr>
          <p:cNvPr id="614" name="Google Shape;614;p42"/>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pic>
        <p:nvPicPr>
          <p:cNvPr id="615" name="Google Shape;615;p42"/>
          <p:cNvPicPr preferRelativeResize="0"/>
          <p:nvPr/>
        </p:nvPicPr>
        <p:blipFill rotWithShape="1">
          <a:blip r:embed="rId3">
            <a:alphaModFix/>
          </a:blip>
          <a:srcRect b="0" l="0" r="0" t="0"/>
          <a:stretch/>
        </p:blipFill>
        <p:spPr>
          <a:xfrm>
            <a:off x="1011260" y="1814025"/>
            <a:ext cx="114138" cy="117546"/>
          </a:xfrm>
          <a:prstGeom prst="rect">
            <a:avLst/>
          </a:prstGeom>
          <a:noFill/>
          <a:ln>
            <a:noFill/>
          </a:ln>
        </p:spPr>
      </p:pic>
      <p:sp>
        <p:nvSpPr>
          <p:cNvPr id="616" name="Google Shape;616;p42"/>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17" name="Google Shape;617;p42"/>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618" name="Google Shape;618;p42"/>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CONCLUSIONES </a:t>
            </a:r>
            <a:endParaRPr/>
          </a:p>
        </p:txBody>
      </p:sp>
      <p:pic>
        <p:nvPicPr>
          <p:cNvPr id="619" name="Google Shape;619;p42"/>
          <p:cNvPicPr preferRelativeResize="0"/>
          <p:nvPr/>
        </p:nvPicPr>
        <p:blipFill rotWithShape="1">
          <a:blip r:embed="rId3">
            <a:alphaModFix/>
          </a:blip>
          <a:srcRect b="0" l="0" r="0" t="0"/>
          <a:stretch/>
        </p:blipFill>
        <p:spPr>
          <a:xfrm>
            <a:off x="1011260" y="2666528"/>
            <a:ext cx="114138" cy="117546"/>
          </a:xfrm>
          <a:prstGeom prst="rect">
            <a:avLst/>
          </a:prstGeom>
          <a:noFill/>
          <a:ln>
            <a:noFill/>
          </a:ln>
        </p:spPr>
      </p:pic>
      <p:pic>
        <p:nvPicPr>
          <p:cNvPr id="620" name="Google Shape;620;p42"/>
          <p:cNvPicPr preferRelativeResize="0"/>
          <p:nvPr/>
        </p:nvPicPr>
        <p:blipFill rotWithShape="1">
          <a:blip r:embed="rId3">
            <a:alphaModFix/>
          </a:blip>
          <a:srcRect b="0" l="0" r="0" t="0"/>
          <a:stretch/>
        </p:blipFill>
        <p:spPr>
          <a:xfrm>
            <a:off x="1011260" y="3521246"/>
            <a:ext cx="114138" cy="11754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43"/>
          <p:cNvSpPr/>
          <p:nvPr/>
        </p:nvSpPr>
        <p:spPr>
          <a:xfrm>
            <a:off x="0" y="0"/>
            <a:ext cx="9144000" cy="5715000"/>
          </a:xfrm>
          <a:prstGeom prst="rect">
            <a:avLst/>
          </a:prstGeom>
          <a:solidFill>
            <a:srgbClr val="8DCB6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26" name="Google Shape;626;p43"/>
          <p:cNvSpPr txBox="1"/>
          <p:nvPr/>
        </p:nvSpPr>
        <p:spPr>
          <a:xfrm>
            <a:off x="2519363"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n-US" sz="3600">
                <a:solidFill>
                  <a:schemeClr val="lt1"/>
                </a:solidFill>
                <a:latin typeface="Arial"/>
                <a:ea typeface="Arial"/>
                <a:cs typeface="Arial"/>
                <a:sym typeface="Arial"/>
              </a:rPr>
              <a:t>BIBLIOGRAFÍA</a:t>
            </a:r>
            <a:br>
              <a:rPr lang="en-US" sz="3600">
                <a:solidFill>
                  <a:schemeClr val="lt1"/>
                </a:solidFill>
                <a:latin typeface="Arial"/>
                <a:ea typeface="Arial"/>
                <a:cs typeface="Arial"/>
                <a:sym typeface="Arial"/>
              </a:rPr>
            </a:br>
            <a:r>
              <a:rPr b="1" lang="en-US" sz="3600">
                <a:solidFill>
                  <a:schemeClr val="lt1"/>
                </a:solidFill>
                <a:latin typeface="Arial"/>
                <a:ea typeface="Arial"/>
                <a:cs typeface="Arial"/>
                <a:sym typeface="Arial"/>
              </a:rPr>
              <a:t>MÁS REFERENCIAS</a:t>
            </a:r>
            <a:endParaRPr/>
          </a:p>
        </p:txBody>
      </p:sp>
      <p:pic>
        <p:nvPicPr>
          <p:cNvPr id="627" name="Google Shape;627;p43"/>
          <p:cNvPicPr preferRelativeResize="0"/>
          <p:nvPr/>
        </p:nvPicPr>
        <p:blipFill rotWithShape="1">
          <a:blip r:embed="rId3">
            <a:alphaModFix/>
          </a:blip>
          <a:srcRect b="0" l="0" r="0" t="0"/>
          <a:stretch/>
        </p:blipFill>
        <p:spPr>
          <a:xfrm>
            <a:off x="2528619" y="2194222"/>
            <a:ext cx="202176" cy="208211"/>
          </a:xfrm>
          <a:prstGeom prst="rect">
            <a:avLst/>
          </a:prstGeom>
          <a:noFill/>
          <a:ln>
            <a:noFill/>
          </a:ln>
        </p:spPr>
      </p:pic>
      <p:pic>
        <p:nvPicPr>
          <p:cNvPr id="628" name="Google Shape;628;p43"/>
          <p:cNvPicPr preferRelativeResize="0"/>
          <p:nvPr/>
        </p:nvPicPr>
        <p:blipFill rotWithShape="1">
          <a:blip r:embed="rId4">
            <a:alphaModFix/>
          </a:blip>
          <a:srcRect b="0" l="0" r="0" t="0"/>
          <a:stretch/>
        </p:blipFill>
        <p:spPr>
          <a:xfrm>
            <a:off x="0" y="946970"/>
            <a:ext cx="2072061" cy="3898064"/>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44"/>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34" name="Google Shape;634;p44"/>
          <p:cNvSpPr txBox="1"/>
          <p:nvPr/>
        </p:nvSpPr>
        <p:spPr>
          <a:xfrm>
            <a:off x="1279009" y="917823"/>
            <a:ext cx="4965216" cy="1723549"/>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PMI, (2021). A Guide to the Project Management Body of Knowledge 7th Edición, ISBN: 978-1-62825-664-2, Pennsylvania USA.</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PMI, (2017). A Guide to the Project Management Body of Knowledge 6th Edición, ISBN: 978-1-62825-194-4, Pennsylvania USA.</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Project Management Institute (PMI): https://www.pmi.org/</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pic>
        <p:nvPicPr>
          <p:cNvPr id="635" name="Google Shape;635;p44"/>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pic>
        <p:nvPicPr>
          <p:cNvPr id="636" name="Google Shape;636;p44"/>
          <p:cNvPicPr preferRelativeResize="0"/>
          <p:nvPr/>
        </p:nvPicPr>
        <p:blipFill rotWithShape="1">
          <a:blip r:embed="rId3">
            <a:alphaModFix/>
          </a:blip>
          <a:srcRect b="0" l="0" r="0" t="0"/>
          <a:stretch/>
        </p:blipFill>
        <p:spPr>
          <a:xfrm>
            <a:off x="1008064" y="1601330"/>
            <a:ext cx="103867" cy="106967"/>
          </a:xfrm>
          <a:prstGeom prst="rect">
            <a:avLst/>
          </a:prstGeom>
          <a:noFill/>
          <a:ln>
            <a:noFill/>
          </a:ln>
        </p:spPr>
      </p:pic>
      <p:sp>
        <p:nvSpPr>
          <p:cNvPr id="637" name="Google Shape;637;p44"/>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38" name="Google Shape;638;p44"/>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639" name="Google Shape;639;p4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BIBLIOGRAFÍA</a:t>
            </a:r>
            <a:endParaRPr/>
          </a:p>
        </p:txBody>
      </p:sp>
      <p:pic>
        <p:nvPicPr>
          <p:cNvPr id="640" name="Google Shape;640;p44"/>
          <p:cNvPicPr preferRelativeResize="0"/>
          <p:nvPr/>
        </p:nvPicPr>
        <p:blipFill rotWithShape="1">
          <a:blip r:embed="rId3">
            <a:alphaModFix/>
          </a:blip>
          <a:srcRect b="0" l="0" r="0" t="0"/>
          <a:stretch/>
        </p:blipFill>
        <p:spPr>
          <a:xfrm>
            <a:off x="1008064" y="2261822"/>
            <a:ext cx="103867" cy="106967"/>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45"/>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46" name="Google Shape;646;p45"/>
          <p:cNvPicPr preferRelativeResize="0"/>
          <p:nvPr/>
        </p:nvPicPr>
        <p:blipFill rotWithShape="1">
          <a:blip r:embed="rId3">
            <a:alphaModFix/>
          </a:blip>
          <a:srcRect b="0" l="0" r="0" t="0"/>
          <a:stretch/>
        </p:blipFill>
        <p:spPr>
          <a:xfrm>
            <a:off x="3924199" y="2666298"/>
            <a:ext cx="1295601" cy="38680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5"/>
          <p:cNvSpPr txBox="1"/>
          <p:nvPr/>
        </p:nvSpPr>
        <p:spPr>
          <a:xfrm>
            <a:off x="509501" y="919076"/>
            <a:ext cx="8166187" cy="81560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DEFINICIÓN</a:t>
            </a:r>
            <a:endParaRPr sz="1600">
              <a:solidFill>
                <a:schemeClr val="dk1"/>
              </a:solidFill>
              <a:latin typeface="Calibri"/>
              <a:ea typeface="Calibri"/>
              <a:cs typeface="Calibri"/>
              <a:sym typeface="Calibri"/>
            </a:endParaRPr>
          </a:p>
          <a:p>
            <a:pPr indent="0" lvl="0" marL="0" marR="0" rtl="0" algn="l">
              <a:spcBef>
                <a:spcPts val="600"/>
              </a:spcBef>
              <a:spcAft>
                <a:spcPts val="0"/>
              </a:spcAft>
              <a:buNone/>
            </a:pPr>
            <a:r>
              <a:rPr lang="en-US" sz="1600">
                <a:solidFill>
                  <a:schemeClr val="dk1"/>
                </a:solidFill>
                <a:latin typeface="Calibri"/>
                <a:ea typeface="Calibri"/>
                <a:cs typeface="Calibri"/>
                <a:sym typeface="Calibri"/>
              </a:rPr>
              <a:t>Medir en el contexto del control de proyectos implica la </a:t>
            </a:r>
            <a:r>
              <a:rPr b="1" lang="en-US" sz="1600">
                <a:solidFill>
                  <a:schemeClr val="accent5"/>
                </a:solidFill>
                <a:latin typeface="Calibri"/>
                <a:ea typeface="Calibri"/>
                <a:cs typeface="Calibri"/>
                <a:sym typeface="Calibri"/>
              </a:rPr>
              <a:t>recolección y análisis de datos clave que reflejan el progreso y rendimiento del proyecto</a:t>
            </a:r>
            <a:r>
              <a:rPr b="1"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en relación con su planificación original.</a:t>
            </a:r>
            <a:endParaRPr sz="1600">
              <a:solidFill>
                <a:schemeClr val="dk1"/>
              </a:solidFill>
              <a:latin typeface="Calibri"/>
              <a:ea typeface="Calibri"/>
              <a:cs typeface="Calibri"/>
              <a:sym typeface="Calibri"/>
            </a:endParaRPr>
          </a:p>
        </p:txBody>
      </p:sp>
      <p:sp>
        <p:nvSpPr>
          <p:cNvPr id="80" name="Google Shape;80;p5"/>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QUÉ MEDIR</a:t>
            </a:r>
            <a:endParaRPr/>
          </a:p>
        </p:txBody>
      </p:sp>
      <p:pic>
        <p:nvPicPr>
          <p:cNvPr id="81" name="Google Shape;81;p5"/>
          <p:cNvPicPr preferRelativeResize="0"/>
          <p:nvPr/>
        </p:nvPicPr>
        <p:blipFill rotWithShape="1">
          <a:blip r:embed="rId3">
            <a:alphaModFix/>
          </a:blip>
          <a:srcRect b="0" l="0" r="0" t="0"/>
          <a:stretch/>
        </p:blipFill>
        <p:spPr>
          <a:xfrm>
            <a:off x="514434" y="1981200"/>
            <a:ext cx="8169275" cy="325278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6"/>
          <p:cNvSpPr txBox="1"/>
          <p:nvPr/>
        </p:nvSpPr>
        <p:spPr>
          <a:xfrm>
            <a:off x="509502" y="919076"/>
            <a:ext cx="2694678" cy="24622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EJEMPLOS </a:t>
            </a:r>
            <a:endParaRPr b="1" sz="1600">
              <a:solidFill>
                <a:schemeClr val="dk1"/>
              </a:solidFill>
              <a:latin typeface="Calibri"/>
              <a:ea typeface="Calibri"/>
              <a:cs typeface="Calibri"/>
              <a:sym typeface="Calibri"/>
            </a:endParaRPr>
          </a:p>
        </p:txBody>
      </p:sp>
      <p:sp>
        <p:nvSpPr>
          <p:cNvPr id="88" name="Google Shape;88;p6"/>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QUÉ MEDIR</a:t>
            </a:r>
            <a:endParaRPr/>
          </a:p>
        </p:txBody>
      </p:sp>
      <p:cxnSp>
        <p:nvCxnSpPr>
          <p:cNvPr id="89" name="Google Shape;89;p6"/>
          <p:cNvCxnSpPr/>
          <p:nvPr/>
        </p:nvCxnSpPr>
        <p:spPr>
          <a:xfrm>
            <a:off x="722046" y="1731558"/>
            <a:ext cx="0" cy="506318"/>
          </a:xfrm>
          <a:prstGeom prst="straightConnector1">
            <a:avLst/>
          </a:prstGeom>
          <a:noFill/>
          <a:ln cap="flat" cmpd="sng" w="12700">
            <a:solidFill>
              <a:schemeClr val="accent5"/>
            </a:solidFill>
            <a:prstDash val="solid"/>
            <a:round/>
            <a:headEnd len="sm" w="sm" type="none"/>
            <a:tailEnd len="sm" w="sm" type="none"/>
          </a:ln>
        </p:spPr>
      </p:cxnSp>
      <p:sp>
        <p:nvSpPr>
          <p:cNvPr id="90" name="Google Shape;90;p6"/>
          <p:cNvSpPr/>
          <p:nvPr/>
        </p:nvSpPr>
        <p:spPr>
          <a:xfrm>
            <a:off x="936447" y="1528688"/>
            <a:ext cx="5352058"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5"/>
                </a:solidFill>
                <a:latin typeface="Calibri"/>
                <a:ea typeface="Calibri"/>
                <a:cs typeface="Calibri"/>
                <a:sym typeface="Calibri"/>
              </a:rPr>
              <a:t>CUMPLIMIENTO DE PLAZOS:</a:t>
            </a:r>
            <a:br>
              <a:rPr b="1" lang="en-US" sz="1600">
                <a:solidFill>
                  <a:schemeClr val="accent2"/>
                </a:solidFill>
                <a:latin typeface="Calibri"/>
                <a:ea typeface="Calibri"/>
                <a:cs typeface="Calibri"/>
                <a:sym typeface="Calibri"/>
              </a:rPr>
            </a:br>
            <a:r>
              <a:rPr lang="en-US" sz="1600">
                <a:solidFill>
                  <a:schemeClr val="dk1"/>
                </a:solidFill>
                <a:latin typeface="Calibri"/>
                <a:ea typeface="Calibri"/>
                <a:cs typeface="Calibri"/>
                <a:sym typeface="Calibri"/>
              </a:rPr>
              <a:t>Medir el porcentaje de tareas completadas en el plazo previsto.</a:t>
            </a:r>
            <a:endParaRPr/>
          </a:p>
        </p:txBody>
      </p:sp>
      <p:sp>
        <p:nvSpPr>
          <p:cNvPr id="91" name="Google Shape;91;p6"/>
          <p:cNvSpPr/>
          <p:nvPr/>
        </p:nvSpPr>
        <p:spPr>
          <a:xfrm>
            <a:off x="645704" y="1538460"/>
            <a:ext cx="152683" cy="152683"/>
          </a:xfrm>
          <a:prstGeom prst="mathPlus">
            <a:avLst>
              <a:gd fmla="val 15202" name="adj1"/>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sp>
        <p:nvSpPr>
          <p:cNvPr id="92" name="Google Shape;92;p6"/>
          <p:cNvSpPr/>
          <p:nvPr/>
        </p:nvSpPr>
        <p:spPr>
          <a:xfrm>
            <a:off x="936446" y="2275228"/>
            <a:ext cx="6547195"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5"/>
                </a:solidFill>
                <a:latin typeface="Calibri"/>
                <a:ea typeface="Calibri"/>
                <a:cs typeface="Calibri"/>
                <a:sym typeface="Calibri"/>
              </a:rPr>
              <a:t>CONTROL DE COSTOS:</a:t>
            </a:r>
            <a:br>
              <a:rPr b="1" lang="en-US" sz="1600">
                <a:solidFill>
                  <a:schemeClr val="accent2"/>
                </a:solidFill>
                <a:latin typeface="Calibri"/>
                <a:ea typeface="Calibri"/>
                <a:cs typeface="Calibri"/>
                <a:sym typeface="Calibri"/>
              </a:rPr>
            </a:br>
            <a:r>
              <a:rPr lang="en-US" sz="1600">
                <a:solidFill>
                  <a:schemeClr val="dk1"/>
                </a:solidFill>
                <a:latin typeface="Calibri"/>
                <a:ea typeface="Calibri"/>
                <a:cs typeface="Calibri"/>
                <a:sym typeface="Calibri"/>
              </a:rPr>
              <a:t>Monitoreo de la variación de costos para identificar si el proyecto se mantiene dentro del presupuesto.</a:t>
            </a:r>
            <a:endParaRPr/>
          </a:p>
        </p:txBody>
      </p:sp>
      <p:sp>
        <p:nvSpPr>
          <p:cNvPr id="93" name="Google Shape;93;p6"/>
          <p:cNvSpPr/>
          <p:nvPr/>
        </p:nvSpPr>
        <p:spPr>
          <a:xfrm>
            <a:off x="645704" y="2286116"/>
            <a:ext cx="152683" cy="152683"/>
          </a:xfrm>
          <a:prstGeom prst="mathPlus">
            <a:avLst>
              <a:gd fmla="val 15202" name="adj1"/>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sp>
        <p:nvSpPr>
          <p:cNvPr id="94" name="Google Shape;94;p6"/>
          <p:cNvSpPr/>
          <p:nvPr/>
        </p:nvSpPr>
        <p:spPr>
          <a:xfrm>
            <a:off x="936446" y="3237212"/>
            <a:ext cx="6651469"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5"/>
                </a:solidFill>
                <a:latin typeface="Calibri"/>
                <a:ea typeface="Calibri"/>
                <a:cs typeface="Calibri"/>
                <a:sym typeface="Calibri"/>
              </a:rPr>
              <a:t>CALIDAD DEL PRODUCTO:</a:t>
            </a:r>
            <a:br>
              <a:rPr b="1" lang="en-US" sz="1600">
                <a:solidFill>
                  <a:srgbClr val="0070C0"/>
                </a:solidFill>
                <a:latin typeface="Calibri"/>
                <a:ea typeface="Calibri"/>
                <a:cs typeface="Calibri"/>
                <a:sym typeface="Calibri"/>
              </a:rPr>
            </a:br>
            <a:r>
              <a:rPr lang="en-US" sz="1600">
                <a:solidFill>
                  <a:schemeClr val="dk1"/>
                </a:solidFill>
                <a:latin typeface="Calibri"/>
                <a:ea typeface="Calibri"/>
                <a:cs typeface="Calibri"/>
                <a:sym typeface="Calibri"/>
              </a:rPr>
              <a:t>Medición de defectos o retrabajo necesarios en el producto entregado.</a:t>
            </a:r>
            <a:endParaRPr/>
          </a:p>
        </p:txBody>
      </p:sp>
      <p:sp>
        <p:nvSpPr>
          <p:cNvPr id="95" name="Google Shape;95;p6"/>
          <p:cNvSpPr/>
          <p:nvPr/>
        </p:nvSpPr>
        <p:spPr>
          <a:xfrm>
            <a:off x="645704" y="3237212"/>
            <a:ext cx="152683" cy="152683"/>
          </a:xfrm>
          <a:prstGeom prst="mathPlus">
            <a:avLst>
              <a:gd fmla="val 15202" name="adj1"/>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sp>
        <p:nvSpPr>
          <p:cNvPr id="96" name="Google Shape;96;p6"/>
          <p:cNvSpPr/>
          <p:nvPr/>
        </p:nvSpPr>
        <p:spPr>
          <a:xfrm>
            <a:off x="936447" y="3983753"/>
            <a:ext cx="6707616"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accent5"/>
                </a:solidFill>
                <a:latin typeface="Calibri"/>
                <a:ea typeface="Calibri"/>
                <a:cs typeface="Calibri"/>
                <a:sym typeface="Calibri"/>
              </a:rPr>
              <a:t>SATISFACCIÓN DEL CLIENTE:</a:t>
            </a:r>
            <a:br>
              <a:rPr b="1" lang="en-US" sz="1600">
                <a:solidFill>
                  <a:srgbClr val="0070C0"/>
                </a:solidFill>
                <a:latin typeface="Calibri"/>
                <a:ea typeface="Calibri"/>
                <a:cs typeface="Calibri"/>
                <a:sym typeface="Calibri"/>
              </a:rPr>
            </a:br>
            <a:r>
              <a:rPr lang="en-US" sz="1600">
                <a:solidFill>
                  <a:schemeClr val="dk1"/>
                </a:solidFill>
                <a:latin typeface="Calibri"/>
                <a:ea typeface="Calibri"/>
                <a:cs typeface="Calibri"/>
                <a:sym typeface="Calibri"/>
              </a:rPr>
              <a:t>Encuestas y retroalimentación del cliente sobre la calidad de los entregables.</a:t>
            </a:r>
            <a:endParaRPr sz="1600">
              <a:solidFill>
                <a:schemeClr val="dk1"/>
              </a:solidFill>
              <a:latin typeface="Calibri"/>
              <a:ea typeface="Calibri"/>
              <a:cs typeface="Calibri"/>
              <a:sym typeface="Calibri"/>
            </a:endParaRPr>
          </a:p>
        </p:txBody>
      </p:sp>
      <p:sp>
        <p:nvSpPr>
          <p:cNvPr id="97" name="Google Shape;97;p6"/>
          <p:cNvSpPr/>
          <p:nvPr/>
        </p:nvSpPr>
        <p:spPr>
          <a:xfrm>
            <a:off x="645704" y="4015837"/>
            <a:ext cx="152683" cy="152683"/>
          </a:xfrm>
          <a:prstGeom prst="mathPlus">
            <a:avLst>
              <a:gd fmla="val 15202" name="adj1"/>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cxnSp>
        <p:nvCxnSpPr>
          <p:cNvPr id="98" name="Google Shape;98;p6"/>
          <p:cNvCxnSpPr/>
          <p:nvPr/>
        </p:nvCxnSpPr>
        <p:spPr>
          <a:xfrm>
            <a:off x="722046" y="2471947"/>
            <a:ext cx="0" cy="720435"/>
          </a:xfrm>
          <a:prstGeom prst="straightConnector1">
            <a:avLst/>
          </a:prstGeom>
          <a:noFill/>
          <a:ln cap="flat" cmpd="sng" w="12700">
            <a:solidFill>
              <a:schemeClr val="accent5"/>
            </a:solidFill>
            <a:prstDash val="solid"/>
            <a:round/>
            <a:headEnd len="sm" w="sm" type="none"/>
            <a:tailEnd len="sm" w="sm" type="none"/>
          </a:ln>
        </p:spPr>
      </p:cxnSp>
      <p:cxnSp>
        <p:nvCxnSpPr>
          <p:cNvPr id="99" name="Google Shape;99;p6"/>
          <p:cNvCxnSpPr/>
          <p:nvPr/>
        </p:nvCxnSpPr>
        <p:spPr>
          <a:xfrm>
            <a:off x="722046" y="3440499"/>
            <a:ext cx="0" cy="506318"/>
          </a:xfrm>
          <a:prstGeom prst="straightConnector1">
            <a:avLst/>
          </a:prstGeom>
          <a:noFill/>
          <a:ln cap="flat" cmpd="sng" w="12700">
            <a:solidFill>
              <a:schemeClr val="accent5"/>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7"/>
          <p:cNvSpPr txBox="1"/>
          <p:nvPr/>
        </p:nvSpPr>
        <p:spPr>
          <a:xfrm>
            <a:off x="509501" y="919076"/>
            <a:ext cx="2762691" cy="292388"/>
          </a:xfrm>
          <a:prstGeom prst="rect">
            <a:avLst/>
          </a:prstGeom>
          <a:noFill/>
          <a:ln>
            <a:noFill/>
          </a:ln>
        </p:spPr>
        <p:txBody>
          <a:bodyPr anchorCtr="0" anchor="t" bIns="3600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BUENAS PRÁCTICAS </a:t>
            </a:r>
            <a:endParaRPr b="1" sz="1600">
              <a:solidFill>
                <a:schemeClr val="dk1"/>
              </a:solidFill>
              <a:latin typeface="Calibri"/>
              <a:ea typeface="Calibri"/>
              <a:cs typeface="Calibri"/>
              <a:sym typeface="Calibri"/>
            </a:endParaRPr>
          </a:p>
        </p:txBody>
      </p:sp>
      <p:sp>
        <p:nvSpPr>
          <p:cNvPr id="106" name="Google Shape;106;p7"/>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QUÉ MEDIR</a:t>
            </a:r>
            <a:endParaRPr/>
          </a:p>
        </p:txBody>
      </p:sp>
      <p:grpSp>
        <p:nvGrpSpPr>
          <p:cNvPr id="107" name="Google Shape;107;p7"/>
          <p:cNvGrpSpPr/>
          <p:nvPr/>
        </p:nvGrpSpPr>
        <p:grpSpPr>
          <a:xfrm>
            <a:off x="1416424" y="1577793"/>
            <a:ext cx="6311153" cy="3213381"/>
            <a:chOff x="1416424" y="1553730"/>
            <a:chExt cx="6311153" cy="3213380"/>
          </a:xfrm>
        </p:grpSpPr>
        <p:grpSp>
          <p:nvGrpSpPr>
            <p:cNvPr id="108" name="Google Shape;108;p7"/>
            <p:cNvGrpSpPr/>
            <p:nvPr/>
          </p:nvGrpSpPr>
          <p:grpSpPr>
            <a:xfrm>
              <a:off x="1416424" y="1553730"/>
              <a:ext cx="6311153" cy="3213380"/>
              <a:chOff x="1416424" y="1553730"/>
              <a:chExt cx="6311153" cy="3213380"/>
            </a:xfrm>
          </p:grpSpPr>
          <p:grpSp>
            <p:nvGrpSpPr>
              <p:cNvPr id="109" name="Google Shape;109;p7"/>
              <p:cNvGrpSpPr/>
              <p:nvPr/>
            </p:nvGrpSpPr>
            <p:grpSpPr>
              <a:xfrm>
                <a:off x="1416424" y="1553730"/>
                <a:ext cx="6311153" cy="925201"/>
                <a:chOff x="848519" y="1385289"/>
                <a:chExt cx="6311153" cy="925201"/>
              </a:xfrm>
            </p:grpSpPr>
            <p:sp>
              <p:nvSpPr>
                <p:cNvPr id="110" name="Google Shape;110;p7"/>
                <p:cNvSpPr/>
                <p:nvPr/>
              </p:nvSpPr>
              <p:spPr>
                <a:xfrm>
                  <a:off x="848519" y="1385289"/>
                  <a:ext cx="6311153" cy="925200"/>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5"/>
                    </a:buClr>
                    <a:buSzPts val="1600"/>
                    <a:buFont typeface="Arial"/>
                    <a:buChar char="•"/>
                  </a:pPr>
                  <a:r>
                    <a:rPr lang="en-US" sz="1600">
                      <a:solidFill>
                        <a:schemeClr val="dk1"/>
                      </a:solidFill>
                      <a:latin typeface="Calibri"/>
                      <a:ea typeface="Calibri"/>
                      <a:cs typeface="Calibri"/>
                      <a:sym typeface="Calibri"/>
                    </a:rPr>
                    <a:t>Definir métricas claras desde la fase de planificación.</a:t>
                  </a:r>
                  <a:endParaRPr/>
                </a:p>
              </p:txBody>
            </p:sp>
            <p:sp>
              <p:nvSpPr>
                <p:cNvPr id="111" name="Google Shape;111;p7"/>
                <p:cNvSpPr/>
                <p:nvPr/>
              </p:nvSpPr>
              <p:spPr>
                <a:xfrm rot="-5400000">
                  <a:off x="768110" y="1465699"/>
                  <a:ext cx="925200" cy="764381"/>
                </a:xfrm>
                <a:prstGeom prst="round2SameRect">
                  <a:avLst>
                    <a:gd fmla="val 16667" name="adj1"/>
                    <a:gd fmla="val 0" name="adj2"/>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112" name="Google Shape;112;p7"/>
              <p:cNvGrpSpPr/>
              <p:nvPr/>
            </p:nvGrpSpPr>
            <p:grpSpPr>
              <a:xfrm>
                <a:off x="1416424" y="2697820"/>
                <a:ext cx="6311153" cy="925201"/>
                <a:chOff x="848519" y="1385289"/>
                <a:chExt cx="6311153" cy="925201"/>
              </a:xfrm>
            </p:grpSpPr>
            <p:sp>
              <p:nvSpPr>
                <p:cNvPr id="113" name="Google Shape;113;p7"/>
                <p:cNvSpPr/>
                <p:nvPr/>
              </p:nvSpPr>
              <p:spPr>
                <a:xfrm>
                  <a:off x="848519" y="1385289"/>
                  <a:ext cx="6311153" cy="925200"/>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5"/>
                    </a:buClr>
                    <a:buSzPts val="1600"/>
                    <a:buFont typeface="Arial"/>
                    <a:buChar char="•"/>
                  </a:pPr>
                  <a:r>
                    <a:rPr lang="en-US" sz="1600">
                      <a:solidFill>
                        <a:schemeClr val="dk1"/>
                      </a:solidFill>
                      <a:latin typeface="Calibri"/>
                      <a:ea typeface="Calibri"/>
                      <a:cs typeface="Calibri"/>
                      <a:sym typeface="Calibri"/>
                    </a:rPr>
                    <a:t>Asegurarse de que las métricas sean relevantes y accionables.</a:t>
                  </a:r>
                  <a:endParaRPr/>
                </a:p>
              </p:txBody>
            </p:sp>
            <p:sp>
              <p:nvSpPr>
                <p:cNvPr id="114" name="Google Shape;114;p7"/>
                <p:cNvSpPr/>
                <p:nvPr/>
              </p:nvSpPr>
              <p:spPr>
                <a:xfrm rot="-5400000">
                  <a:off x="768110" y="1465699"/>
                  <a:ext cx="925200" cy="764381"/>
                </a:xfrm>
                <a:prstGeom prst="round2SameRect">
                  <a:avLst>
                    <a:gd fmla="val 16667" name="adj1"/>
                    <a:gd fmla="val 0" name="adj2"/>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115" name="Google Shape;115;p7"/>
              <p:cNvGrpSpPr/>
              <p:nvPr/>
            </p:nvGrpSpPr>
            <p:grpSpPr>
              <a:xfrm>
                <a:off x="1416424" y="3841910"/>
                <a:ext cx="6311153" cy="925200"/>
                <a:chOff x="848519" y="1385289"/>
                <a:chExt cx="6311153" cy="925201"/>
              </a:xfrm>
            </p:grpSpPr>
            <p:sp>
              <p:nvSpPr>
                <p:cNvPr id="116" name="Google Shape;116;p7"/>
                <p:cNvSpPr/>
                <p:nvPr/>
              </p:nvSpPr>
              <p:spPr>
                <a:xfrm>
                  <a:off x="848519" y="1385289"/>
                  <a:ext cx="6311153" cy="925200"/>
                </a:xfrm>
                <a:prstGeom prst="roundRect">
                  <a:avLst>
                    <a:gd fmla="val 16667" name="adj"/>
                  </a:avLst>
                </a:prstGeom>
                <a:solidFill>
                  <a:srgbClr val="D1EFF4"/>
                </a:solidFill>
                <a:ln>
                  <a:noFill/>
                </a:ln>
              </p:spPr>
              <p:txBody>
                <a:bodyPr anchorCtr="0" anchor="ctr" bIns="0" lIns="864000" spcFirstLastPara="1" rIns="0" wrap="square" tIns="0">
                  <a:noAutofit/>
                </a:bodyPr>
                <a:lstStyle/>
                <a:p>
                  <a:pPr indent="-134938" lvl="0" marL="134938" marR="0" rtl="0" algn="l">
                    <a:spcBef>
                      <a:spcPts val="0"/>
                    </a:spcBef>
                    <a:spcAft>
                      <a:spcPts val="0"/>
                    </a:spcAft>
                    <a:buClr>
                      <a:schemeClr val="accent5"/>
                    </a:buClr>
                    <a:buSzPts val="1600"/>
                    <a:buFont typeface="Arial"/>
                    <a:buChar char="•"/>
                  </a:pPr>
                  <a:r>
                    <a:rPr lang="en-US" sz="1600">
                      <a:solidFill>
                        <a:schemeClr val="dk1"/>
                      </a:solidFill>
                      <a:latin typeface="Calibri"/>
                      <a:ea typeface="Calibri"/>
                      <a:cs typeface="Calibri"/>
                      <a:sym typeface="Calibri"/>
                    </a:rPr>
                    <a:t>Revisar y actualizar regularmente los criterios de medición conforme avanza el proyecto.</a:t>
                  </a:r>
                  <a:endParaRPr/>
                </a:p>
              </p:txBody>
            </p:sp>
            <p:sp>
              <p:nvSpPr>
                <p:cNvPr id="117" name="Google Shape;117;p7"/>
                <p:cNvSpPr/>
                <p:nvPr/>
              </p:nvSpPr>
              <p:spPr>
                <a:xfrm rot="-5400000">
                  <a:off x="768110" y="1465699"/>
                  <a:ext cx="925200" cy="764381"/>
                </a:xfrm>
                <a:prstGeom prst="round2SameRect">
                  <a:avLst>
                    <a:gd fmla="val 16667" name="adj1"/>
                    <a:gd fmla="val 0" name="adj2"/>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pic>
          <p:nvPicPr>
            <p:cNvPr id="118" name="Google Shape;118;p7"/>
            <p:cNvPicPr preferRelativeResize="0"/>
            <p:nvPr/>
          </p:nvPicPr>
          <p:blipFill rotWithShape="1">
            <a:blip r:embed="rId3">
              <a:alphaModFix/>
            </a:blip>
            <a:srcRect b="0" l="0" r="0" t="0"/>
            <a:stretch/>
          </p:blipFill>
          <p:spPr>
            <a:xfrm>
              <a:off x="1511660" y="1767641"/>
              <a:ext cx="580189" cy="507665"/>
            </a:xfrm>
            <a:prstGeom prst="rect">
              <a:avLst/>
            </a:prstGeom>
            <a:noFill/>
            <a:ln>
              <a:noFill/>
            </a:ln>
          </p:spPr>
        </p:pic>
        <p:pic>
          <p:nvPicPr>
            <p:cNvPr id="119" name="Google Shape;119;p7"/>
            <p:cNvPicPr preferRelativeResize="0"/>
            <p:nvPr/>
          </p:nvPicPr>
          <p:blipFill rotWithShape="1">
            <a:blip r:embed="rId3">
              <a:alphaModFix/>
            </a:blip>
            <a:srcRect b="0" l="0" r="0" t="0"/>
            <a:stretch/>
          </p:blipFill>
          <p:spPr>
            <a:xfrm>
              <a:off x="1511660" y="2908687"/>
              <a:ext cx="580189" cy="507665"/>
            </a:xfrm>
            <a:prstGeom prst="rect">
              <a:avLst/>
            </a:prstGeom>
            <a:noFill/>
            <a:ln>
              <a:noFill/>
            </a:ln>
          </p:spPr>
        </p:pic>
        <p:pic>
          <p:nvPicPr>
            <p:cNvPr id="120" name="Google Shape;120;p7"/>
            <p:cNvPicPr preferRelativeResize="0"/>
            <p:nvPr/>
          </p:nvPicPr>
          <p:blipFill rotWithShape="1">
            <a:blip r:embed="rId3">
              <a:alphaModFix/>
            </a:blip>
            <a:srcRect b="0" l="0" r="0" t="0"/>
            <a:stretch/>
          </p:blipFill>
          <p:spPr>
            <a:xfrm>
              <a:off x="1511660" y="4049733"/>
              <a:ext cx="580189" cy="507665"/>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8"/>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7" name="Google Shape;127;p8"/>
          <p:cNvSpPr txBox="1"/>
          <p:nvPr/>
        </p:nvSpPr>
        <p:spPr>
          <a:xfrm>
            <a:off x="1008063" y="3169972"/>
            <a:ext cx="3645356"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n-US" sz="2800">
                <a:solidFill>
                  <a:schemeClr val="lt1"/>
                </a:solidFill>
                <a:latin typeface="Arial"/>
                <a:ea typeface="Arial"/>
                <a:cs typeface="Arial"/>
                <a:sym typeface="Arial"/>
              </a:rPr>
              <a:t>PRESENTACIÓN DE </a:t>
            </a:r>
            <a:r>
              <a:rPr b="1" lang="en-US" sz="2800">
                <a:solidFill>
                  <a:schemeClr val="lt1"/>
                </a:solidFill>
                <a:latin typeface="Arial"/>
                <a:ea typeface="Arial"/>
                <a:cs typeface="Arial"/>
                <a:sym typeface="Arial"/>
              </a:rPr>
              <a:t>LA INFORMACIÓN</a:t>
            </a:r>
            <a:endParaRPr b="1" sz="1600">
              <a:solidFill>
                <a:schemeClr val="lt1"/>
              </a:solidFill>
              <a:latin typeface="Arial"/>
              <a:ea typeface="Arial"/>
              <a:cs typeface="Arial"/>
              <a:sym typeface="Arial"/>
            </a:endParaRPr>
          </a:p>
        </p:txBody>
      </p:sp>
      <p:pic>
        <p:nvPicPr>
          <p:cNvPr id="128" name="Google Shape;128;p8"/>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9"/>
          <p:cNvSpPr txBox="1"/>
          <p:nvPr/>
        </p:nvSpPr>
        <p:spPr>
          <a:xfrm>
            <a:off x="509500" y="919076"/>
            <a:ext cx="3781763" cy="130805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DEFINICIÓN</a:t>
            </a:r>
            <a:endParaRPr sz="1600">
              <a:solidFill>
                <a:schemeClr val="dk1"/>
              </a:solidFill>
              <a:latin typeface="Calibri"/>
              <a:ea typeface="Calibri"/>
              <a:cs typeface="Calibri"/>
              <a:sym typeface="Calibri"/>
            </a:endParaRPr>
          </a:p>
          <a:p>
            <a:pPr indent="0" lvl="0" marL="0" marR="0" rtl="0" algn="l">
              <a:spcBef>
                <a:spcPts val="600"/>
              </a:spcBef>
              <a:spcAft>
                <a:spcPts val="0"/>
              </a:spcAft>
              <a:buNone/>
            </a:pPr>
            <a:r>
              <a:rPr lang="en-US" sz="1600">
                <a:solidFill>
                  <a:schemeClr val="dk1"/>
                </a:solidFill>
                <a:latin typeface="Calibri"/>
                <a:ea typeface="Calibri"/>
                <a:cs typeface="Calibri"/>
                <a:sym typeface="Calibri"/>
              </a:rPr>
              <a:t>La presentación de información en los controles de proyecto </a:t>
            </a:r>
            <a:r>
              <a:rPr b="1" lang="en-US" sz="1600">
                <a:solidFill>
                  <a:schemeClr val="accent3"/>
                </a:solidFill>
                <a:latin typeface="Calibri"/>
                <a:ea typeface="Calibri"/>
                <a:cs typeface="Calibri"/>
                <a:sym typeface="Calibri"/>
              </a:rPr>
              <a:t>se refiere a la forma en que se comunican los avances y el desempeño</a:t>
            </a:r>
            <a:r>
              <a:rPr b="1" lang="en-US" sz="1600">
                <a:solidFill>
                  <a:schemeClr val="accent5"/>
                </a:solidFill>
                <a:latin typeface="Calibri"/>
                <a:ea typeface="Calibri"/>
                <a:cs typeface="Calibri"/>
                <a:sym typeface="Calibri"/>
              </a:rPr>
              <a:t> </a:t>
            </a:r>
            <a:r>
              <a:rPr lang="en-US" sz="1600">
                <a:solidFill>
                  <a:schemeClr val="dk1"/>
                </a:solidFill>
                <a:latin typeface="Calibri"/>
                <a:ea typeface="Calibri"/>
                <a:cs typeface="Calibri"/>
                <a:sym typeface="Calibri"/>
              </a:rPr>
              <a:t>del proyecto a los interesados.</a:t>
            </a:r>
            <a:endParaRPr sz="1600">
              <a:solidFill>
                <a:schemeClr val="dk1"/>
              </a:solidFill>
              <a:latin typeface="Calibri"/>
              <a:ea typeface="Calibri"/>
              <a:cs typeface="Calibri"/>
              <a:sym typeface="Calibri"/>
            </a:endParaRPr>
          </a:p>
        </p:txBody>
      </p:sp>
      <p:sp>
        <p:nvSpPr>
          <p:cNvPr id="135" name="Google Shape;135;p9"/>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n-US" sz="1000">
                <a:solidFill>
                  <a:srgbClr val="7F7F7F"/>
                </a:solidFill>
                <a:latin typeface="Calibri"/>
                <a:ea typeface="Calibri"/>
                <a:cs typeface="Calibri"/>
                <a:sym typeface="Calibri"/>
              </a:rPr>
              <a:t>+ </a:t>
            </a:r>
            <a:r>
              <a:rPr lang="en-US" sz="1000">
                <a:solidFill>
                  <a:srgbClr val="A5A5A5"/>
                </a:solidFill>
                <a:latin typeface="Calibri"/>
                <a:ea typeface="Calibri"/>
                <a:cs typeface="Calibri"/>
                <a:sym typeface="Calibri"/>
              </a:rPr>
              <a:t>PRESENTACIÓN DE LA INFORMACIÓN</a:t>
            </a:r>
            <a:endParaRPr/>
          </a:p>
        </p:txBody>
      </p:sp>
      <p:pic>
        <p:nvPicPr>
          <p:cNvPr id="136" name="Google Shape;136;p9"/>
          <p:cNvPicPr preferRelativeResize="0"/>
          <p:nvPr/>
        </p:nvPicPr>
        <p:blipFill rotWithShape="1">
          <a:blip r:embed="rId3">
            <a:alphaModFix/>
          </a:blip>
          <a:srcRect b="0" l="0" r="0" t="0"/>
          <a:stretch/>
        </p:blipFill>
        <p:spPr>
          <a:xfrm>
            <a:off x="4751387" y="0"/>
            <a:ext cx="4392613" cy="5715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Personalizados 4 ISIL">
      <a:dk1>
        <a:srgbClr val="000000"/>
      </a:dk1>
      <a:lt1>
        <a:srgbClr val="FFFFFF"/>
      </a:lt1>
      <a:dk2>
        <a:srgbClr val="1F497D"/>
      </a:dk2>
      <a:lt2>
        <a:srgbClr val="EEECE1"/>
      </a:lt2>
      <a:accent1>
        <a:srgbClr val="FDC212"/>
      </a:accent1>
      <a:accent2>
        <a:srgbClr val="EE4638"/>
      </a:accent2>
      <a:accent3>
        <a:srgbClr val="92C14E"/>
      </a:accent3>
      <a:accent4>
        <a:srgbClr val="FE7828"/>
      </a:accent4>
      <a:accent5>
        <a:srgbClr val="00B1C2"/>
      </a:accent5>
      <a:accent6>
        <a:srgbClr val="808799"/>
      </a:accent6>
      <a:hlink>
        <a:srgbClr val="7150A0"/>
      </a:hlink>
      <a:folHlink>
        <a:srgbClr val="00B1C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